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3" r:id="rId1"/>
  </p:sldMasterIdLst>
  <p:notesMasterIdLst>
    <p:notesMasterId r:id="rId47"/>
  </p:notesMasterIdLst>
  <p:sldIdLst>
    <p:sldId id="296" r:id="rId2"/>
    <p:sldId id="297" r:id="rId3"/>
    <p:sldId id="284" r:id="rId4"/>
    <p:sldId id="298" r:id="rId5"/>
    <p:sldId id="287" r:id="rId6"/>
    <p:sldId id="310" r:id="rId7"/>
    <p:sldId id="307" r:id="rId8"/>
    <p:sldId id="308" r:id="rId9"/>
    <p:sldId id="309" r:id="rId10"/>
    <p:sldId id="306" r:id="rId11"/>
    <p:sldId id="302" r:id="rId12"/>
    <p:sldId id="303" r:id="rId13"/>
    <p:sldId id="285" r:id="rId14"/>
    <p:sldId id="299" r:id="rId15"/>
    <p:sldId id="301" r:id="rId16"/>
    <p:sldId id="289" r:id="rId17"/>
    <p:sldId id="290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91" r:id="rId39"/>
    <p:sldId id="293" r:id="rId40"/>
    <p:sldId id="294" r:id="rId41"/>
    <p:sldId id="295" r:id="rId42"/>
    <p:sldId id="279" r:id="rId43"/>
    <p:sldId id="281" r:id="rId44"/>
    <p:sldId id="282" r:id="rId45"/>
    <p:sldId id="283" r:id="rId4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986"/>
    <p:restoredTop sz="94674"/>
  </p:normalViewPr>
  <p:slideViewPr>
    <p:cSldViewPr snapToGrid="0" snapToObjects="1">
      <p:cViewPr varScale="1">
        <p:scale>
          <a:sx n="62" d="100"/>
          <a:sy n="62" d="100"/>
        </p:scale>
        <p:origin x="208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B15A0F-0828-B940-A0D6-C625E38A8530}" type="datetimeFigureOut">
              <a:rPr lang="en-US" smtClean="0"/>
              <a:t>8/4/19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ECE72-370A-1F46-9247-07FF24A02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1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116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43b3862eb_156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43b3862eb_156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48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78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91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8175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04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6265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04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4354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239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1900" y="3785246"/>
            <a:ext cx="69556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917661" y="3377550"/>
            <a:ext cx="962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12;p2"/>
          <p:cNvSpPr/>
          <p:nvPr/>
        </p:nvSpPr>
        <p:spPr>
          <a:xfrm>
            <a:off x="8879815" y="3377550"/>
            <a:ext cx="962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962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14;p2"/>
          <p:cNvSpPr/>
          <p:nvPr/>
        </p:nvSpPr>
        <p:spPr>
          <a:xfrm>
            <a:off x="961900" y="3377550"/>
            <a:ext cx="6955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4270328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2192000" cy="53238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14400" y="2111123"/>
            <a:ext cx="103632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14400" y="3786738"/>
            <a:ext cx="1036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b="1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063605" y="5323800"/>
            <a:ext cx="4063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0" name="Google Shape;20;p3"/>
          <p:cNvSpPr/>
          <p:nvPr/>
        </p:nvSpPr>
        <p:spPr>
          <a:xfrm>
            <a:off x="8128361" y="5323800"/>
            <a:ext cx="4063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" name="Google Shape;21;p3"/>
          <p:cNvSpPr/>
          <p:nvPr/>
        </p:nvSpPr>
        <p:spPr>
          <a:xfrm>
            <a:off x="1" y="5323800"/>
            <a:ext cx="4063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680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4" name="Google Shape;34;p5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5" name="Google Shape;35;p5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7" name="Google Shape;37;p5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65400EA-040B-AD42-A36F-A9FD81D98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19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rPr lang="en-GB"/>
              <a:t>Click to edit Master title style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191500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5625941" y="1600200"/>
            <a:ext cx="41824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4" name="Google Shape;44;p6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6" name="Google Shape;46;p6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65400EA-040B-AD42-A36F-A9FD81D98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08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4" name="Google Shape;74;p10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5" name="Google Shape;75;p10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6" name="Google Shape;76;p10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65400EA-040B-AD42-A36F-A9FD81D98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10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 color background">
    <p:bg>
      <p:bgPr>
        <a:solidFill>
          <a:srgbClr val="2185C5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0" name="Google Shape;80;p11"/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1" name="Google Shape;81;p11"/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2" name="Google Shape;82;p11"/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765400EA-040B-AD42-A36F-A9FD81D98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6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D796-4413-E44B-9AED-85EAE3B7E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600" y="35683"/>
            <a:ext cx="9962850" cy="1143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1F8B4-107F-C04F-A9F2-7A517B70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600" y="1437911"/>
            <a:ext cx="9962850" cy="4736400"/>
          </a:xfrm>
        </p:spPr>
        <p:txBody>
          <a:bodyPr/>
          <a:lstStyle>
            <a:lvl1pPr marL="457200" indent="-419100">
              <a:buFont typeface="Courier New" panose="02070309020205020404" pitchFamily="49" charset="0"/>
              <a:buChar char="o"/>
              <a:defRPr/>
            </a:lvl1pPr>
            <a:lvl2pPr marL="876300" indent="-342900">
              <a:buFont typeface="Arial" panose="020B0604020202020204" pitchFamily="34" charset="0"/>
              <a:buChar char="•"/>
              <a:defRPr/>
            </a:lvl2pPr>
            <a:lvl3pPr marL="1333500" indent="-342900">
              <a:buFont typeface="Arial" panose="020B0604020202020204" pitchFamily="34" charset="0"/>
              <a:buChar char="•"/>
              <a:defRPr/>
            </a:lvl3pPr>
            <a:lvl4pPr marL="1771650" indent="-285750">
              <a:buFont typeface="Arial" panose="020B0604020202020204" pitchFamily="34" charset="0"/>
              <a:buChar char="•"/>
              <a:defRPr/>
            </a:lvl4pPr>
            <a:lvl5pPr marL="22288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</p:txBody>
      </p:sp>
      <p:sp>
        <p:nvSpPr>
          <p:cNvPr id="4" name="Google Shape;43;p6">
            <a:extLst>
              <a:ext uri="{FF2B5EF4-FFF2-40B4-BE49-F238E27FC236}">
                <a16:creationId xmlns:a16="http://schemas.microsoft.com/office/drawing/2014/main" id="{BD68C3D6-552E-DE42-9711-3F5B0C9BD16B}"/>
              </a:ext>
            </a:extLst>
          </p:cNvPr>
          <p:cNvSpPr/>
          <p:nvPr/>
        </p:nvSpPr>
        <p:spPr>
          <a:xfrm>
            <a:off x="9808488" y="67551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5" name="Google Shape;44;p6">
            <a:extLst>
              <a:ext uri="{FF2B5EF4-FFF2-40B4-BE49-F238E27FC236}">
                <a16:creationId xmlns:a16="http://schemas.microsoft.com/office/drawing/2014/main" id="{196CF79B-0477-CA47-9695-DAB06ED61A17}"/>
              </a:ext>
            </a:extLst>
          </p:cNvPr>
          <p:cNvSpPr/>
          <p:nvPr/>
        </p:nvSpPr>
        <p:spPr>
          <a:xfrm>
            <a:off x="11000416" y="67551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6" name="Google Shape;45;p6">
            <a:extLst>
              <a:ext uri="{FF2B5EF4-FFF2-40B4-BE49-F238E27FC236}">
                <a16:creationId xmlns:a16="http://schemas.microsoft.com/office/drawing/2014/main" id="{1A6B6887-08FA-4842-9DF5-29838FA3BAC2}"/>
              </a:ext>
            </a:extLst>
          </p:cNvPr>
          <p:cNvSpPr/>
          <p:nvPr/>
        </p:nvSpPr>
        <p:spPr>
          <a:xfrm>
            <a:off x="0" y="67551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7" name="Google Shape;46;p6">
            <a:extLst>
              <a:ext uri="{FF2B5EF4-FFF2-40B4-BE49-F238E27FC236}">
                <a16:creationId xmlns:a16="http://schemas.microsoft.com/office/drawing/2014/main" id="{DE6AD1D0-78C4-9C43-ADEB-877CB5B9B295}"/>
              </a:ext>
            </a:extLst>
          </p:cNvPr>
          <p:cNvSpPr/>
          <p:nvPr/>
        </p:nvSpPr>
        <p:spPr>
          <a:xfrm>
            <a:off x="1191613" y="67551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8" name="Google Shape;47;p6">
            <a:extLst>
              <a:ext uri="{FF2B5EF4-FFF2-40B4-BE49-F238E27FC236}">
                <a16:creationId xmlns:a16="http://schemas.microsoft.com/office/drawing/2014/main" id="{977600E1-AD66-B54F-8810-90F992A07A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65400EA-040B-AD42-A36F-A9FD81D98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0602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97B756-D7F8-E646-A623-C29DF49389C7}" type="datetimeFigureOut">
              <a:rPr lang="en-US" smtClean="0"/>
              <a:t>8/4/19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5400EA-040B-AD42-A36F-A9FD81D98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81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2280567" y="2882400"/>
            <a:ext cx="7631600" cy="109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▷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Google Shape;25;p4"/>
          <p:cNvSpPr txBox="1"/>
          <p:nvPr/>
        </p:nvSpPr>
        <p:spPr>
          <a:xfrm>
            <a:off x="4791200" y="1575225"/>
            <a:ext cx="26096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97ABBC"/>
                </a:solidFill>
              </a:rPr>
              <a:t>“</a:t>
            </a:r>
            <a:endParaRPr sz="9600" b="1">
              <a:solidFill>
                <a:srgbClr val="97ABBC"/>
              </a:solidFill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7631044" y="2132900"/>
            <a:ext cx="22804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7" name="Google Shape;27;p4"/>
          <p:cNvSpPr/>
          <p:nvPr/>
        </p:nvSpPr>
        <p:spPr>
          <a:xfrm>
            <a:off x="9912236" y="2132900"/>
            <a:ext cx="22804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8" name="Google Shape;28;p4"/>
          <p:cNvSpPr/>
          <p:nvPr/>
        </p:nvSpPr>
        <p:spPr>
          <a:xfrm>
            <a:off x="0" y="2132900"/>
            <a:ext cx="22804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9" name="Google Shape;29;p4"/>
          <p:cNvSpPr/>
          <p:nvPr/>
        </p:nvSpPr>
        <p:spPr>
          <a:xfrm>
            <a:off x="2280567" y="2132900"/>
            <a:ext cx="22804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-167" y="6440375"/>
            <a:ext cx="12192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fld id="{765400EA-040B-AD42-A36F-A9FD81D98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45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Text"/>
          <p:cNvSpPr txBox="1">
            <a:spLocks noGrp="1"/>
          </p:cNvSpPr>
          <p:nvPr>
            <p:ph type="title"/>
          </p:nvPr>
        </p:nvSpPr>
        <p:spPr>
          <a:xfrm>
            <a:off x="528525" y="2625603"/>
            <a:ext cx="10363201" cy="1240141"/>
          </a:xfrm>
          <a:prstGeom prst="rect">
            <a:avLst/>
          </a:prstGeom>
        </p:spPr>
        <p:txBody>
          <a:bodyPr anchor="ctr"/>
          <a:lstStyle>
            <a:lvl1pPr>
              <a:defRPr sz="5333"/>
            </a:lvl1pPr>
          </a:lstStyle>
          <a:p>
            <a:r>
              <a:t>Title Text</a:t>
            </a:r>
          </a:p>
        </p:txBody>
      </p:sp>
      <p:sp>
        <p:nvSpPr>
          <p:cNvPr id="11" name="Google Shape;34;p5">
            <a:extLst>
              <a:ext uri="{FF2B5EF4-FFF2-40B4-BE49-F238E27FC236}">
                <a16:creationId xmlns:a16="http://schemas.microsoft.com/office/drawing/2014/main" id="{A14BFE17-F257-054F-87D9-4DDAB49C046E}"/>
              </a:ext>
            </a:extLst>
          </p:cNvPr>
          <p:cNvSpPr/>
          <p:nvPr userDrawn="1"/>
        </p:nvSpPr>
        <p:spPr>
          <a:xfrm>
            <a:off x="9960888" y="6907500"/>
            <a:ext cx="11916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2" name="Google Shape;35;p5">
            <a:extLst>
              <a:ext uri="{FF2B5EF4-FFF2-40B4-BE49-F238E27FC236}">
                <a16:creationId xmlns:a16="http://schemas.microsoft.com/office/drawing/2014/main" id="{8D9A0E5F-B7D5-884C-9959-5A3C271A7E08}"/>
              </a:ext>
            </a:extLst>
          </p:cNvPr>
          <p:cNvSpPr/>
          <p:nvPr userDrawn="1"/>
        </p:nvSpPr>
        <p:spPr>
          <a:xfrm>
            <a:off x="11152816" y="6907500"/>
            <a:ext cx="11916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3" name="Google Shape;36;p5">
            <a:extLst>
              <a:ext uri="{FF2B5EF4-FFF2-40B4-BE49-F238E27FC236}">
                <a16:creationId xmlns:a16="http://schemas.microsoft.com/office/drawing/2014/main" id="{29499F0B-C6DD-664F-AC8E-CC5A8155A2A0}"/>
              </a:ext>
            </a:extLst>
          </p:cNvPr>
          <p:cNvSpPr/>
          <p:nvPr userDrawn="1"/>
        </p:nvSpPr>
        <p:spPr>
          <a:xfrm>
            <a:off x="152400" y="6907500"/>
            <a:ext cx="11916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4" name="Google Shape;37;p5">
            <a:extLst>
              <a:ext uri="{FF2B5EF4-FFF2-40B4-BE49-F238E27FC236}">
                <a16:creationId xmlns:a16="http://schemas.microsoft.com/office/drawing/2014/main" id="{EE105D3A-8439-5D46-8218-9FA38A907F1A}"/>
              </a:ext>
            </a:extLst>
          </p:cNvPr>
          <p:cNvSpPr/>
          <p:nvPr userDrawn="1"/>
        </p:nvSpPr>
        <p:spPr>
          <a:xfrm>
            <a:off x="1344013" y="6907500"/>
            <a:ext cx="86168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15" name="Google Shape;38;p5">
            <a:extLst>
              <a:ext uri="{FF2B5EF4-FFF2-40B4-BE49-F238E27FC236}">
                <a16:creationId xmlns:a16="http://schemas.microsoft.com/office/drawing/2014/main" id="{6C64B423-A4A7-F745-811A-5DFE1FCA6D3A}"/>
              </a:ext>
            </a:extLst>
          </p:cNvPr>
          <p:cNvSpPr txBox="1">
            <a:spLocks/>
          </p:cNvSpPr>
          <p:nvPr userDrawn="1"/>
        </p:nvSpPr>
        <p:spPr>
          <a:xfrm>
            <a:off x="11459833" y="65165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0" i="0" u="none" strike="noStrike" cap="none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9391528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91600" y="274650"/>
            <a:ext cx="8616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91600" y="1831450"/>
            <a:ext cx="86168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07433" y="6364177"/>
            <a:ext cx="7316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fld id="{765400EA-040B-AD42-A36F-A9FD81D987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4846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4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png"/><Relationship Id="rId7" Type="http://schemas.openxmlformats.org/officeDocument/2006/relationships/image" Target="../media/image37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emf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3" Type="http://schemas.openxmlformats.org/officeDocument/2006/relationships/image" Target="../media/image40.png"/><Relationship Id="rId7" Type="http://schemas.openxmlformats.org/officeDocument/2006/relationships/image" Target="../media/image78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emf"/><Relationship Id="rId5" Type="http://schemas.openxmlformats.org/officeDocument/2006/relationships/image" Target="../media/image76.emf"/><Relationship Id="rId4" Type="http://schemas.openxmlformats.org/officeDocument/2006/relationships/image" Target="../media/image7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88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alewa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ontsquirrel.com/fonts/lato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920716" y="1651646"/>
            <a:ext cx="10157592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it" dirty="0"/>
              <a:t>CS 4215: </a:t>
            </a:r>
            <a:r>
              <a:rPr lang="en-US" dirty="0"/>
              <a:t>Quantitative</a:t>
            </a:r>
            <a:r>
              <a:rPr lang="en" dirty="0"/>
              <a:t> Performance Evaluation for Computing Systems</a:t>
            </a:r>
            <a:endParaRPr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88E5FD1E-9D64-2443-807E-9B3BEC3811F1}"/>
              </a:ext>
            </a:extLst>
          </p:cNvPr>
          <p:cNvSpPr txBox="1">
            <a:spLocks/>
          </p:cNvSpPr>
          <p:nvPr/>
        </p:nvSpPr>
        <p:spPr>
          <a:xfrm>
            <a:off x="1166902" y="4078322"/>
            <a:ext cx="6628944" cy="15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it" dirty="0"/>
              <a:t>Lydia Y. Chen</a:t>
            </a:r>
          </a:p>
          <a:p>
            <a:r>
              <a:rPr lang="it" dirty="0"/>
              <a:t>y.chen-10@tudelft.nl</a:t>
            </a:r>
            <a:br>
              <a:rPr lang="it" dirty="0"/>
            </a:br>
            <a:endParaRPr lang="it" dirty="0"/>
          </a:p>
        </p:txBody>
      </p:sp>
    </p:spTree>
    <p:extLst>
      <p:ext uri="{BB962C8B-B14F-4D97-AF65-F5344CB8AC3E}">
        <p14:creationId xmlns:p14="http://schemas.microsoft.com/office/powerpoint/2010/main" val="3731354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5F080-DA77-7D4E-90F0-E3E88872C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VM 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3037D-6604-1848-A526-FD574506C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7549" y="1251072"/>
            <a:ext cx="10116901" cy="4736400"/>
          </a:xfrm>
        </p:spPr>
        <p:txBody>
          <a:bodyPr/>
          <a:lstStyle/>
          <a:p>
            <a:r>
              <a:rPr lang="en-US" sz="2400" dirty="0"/>
              <a:t>At datacenters, when the demand exceeds the certain percentage of resource resource supply, tickets will be automatically issue. E.g., CPU usage exceed 60%.</a:t>
            </a:r>
          </a:p>
          <a:p>
            <a:r>
              <a:rPr lang="en-US" sz="2400" dirty="0"/>
              <a:t>Assuming the demands in the future are now (through prediction), how much resource shall be allocated to each VM</a:t>
            </a:r>
          </a:p>
          <a:p>
            <a:r>
              <a:rPr lang="en-US" sz="2400" dirty="0"/>
              <a:t>Constraint  that the total allocated resources should be less than physical capacity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B2AE8D5-8867-894E-8C5E-BB446246251C}"/>
              </a:ext>
            </a:extLst>
          </p:cNvPr>
          <p:cNvGrpSpPr/>
          <p:nvPr/>
        </p:nvGrpSpPr>
        <p:grpSpPr>
          <a:xfrm>
            <a:off x="4333841" y="3790772"/>
            <a:ext cx="7723286" cy="2955051"/>
            <a:chOff x="710356" y="1747923"/>
            <a:chExt cx="7723286" cy="2955051"/>
          </a:xfrm>
        </p:grpSpPr>
        <p:grpSp>
          <p:nvGrpSpPr>
            <p:cNvPr id="4" name="Group 137">
              <a:extLst>
                <a:ext uri="{FF2B5EF4-FFF2-40B4-BE49-F238E27FC236}">
                  <a16:creationId xmlns:a16="http://schemas.microsoft.com/office/drawing/2014/main" id="{410FA0C0-6CAD-C347-8029-94A878BE8147}"/>
                </a:ext>
              </a:extLst>
            </p:cNvPr>
            <p:cNvGrpSpPr/>
            <p:nvPr/>
          </p:nvGrpSpPr>
          <p:grpSpPr>
            <a:xfrm>
              <a:off x="3662167" y="3973706"/>
              <a:ext cx="641101" cy="412280"/>
              <a:chOff x="0" y="0"/>
              <a:chExt cx="641100" cy="412278"/>
            </a:xfrm>
          </p:grpSpPr>
          <p:sp>
            <p:nvSpPr>
              <p:cNvPr id="5" name="Shape 135">
                <a:extLst>
                  <a:ext uri="{FF2B5EF4-FFF2-40B4-BE49-F238E27FC236}">
                    <a16:creationId xmlns:a16="http://schemas.microsoft.com/office/drawing/2014/main" id="{94CDF76C-7131-8A4A-B8F6-0F21E0117959}"/>
                  </a:ext>
                </a:extLst>
              </p:cNvPr>
              <p:cNvSpPr/>
              <p:nvPr/>
            </p:nvSpPr>
            <p:spPr>
              <a:xfrm>
                <a:off x="0" y="39189"/>
                <a:ext cx="641101" cy="333901"/>
              </a:xfrm>
              <a:prstGeom prst="rect">
                <a:avLst/>
              </a:prstGeom>
              <a:solidFill>
                <a:srgbClr val="CFE2F3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6" name="Shape 136">
                <a:extLst>
                  <a:ext uri="{FF2B5EF4-FFF2-40B4-BE49-F238E27FC236}">
                    <a16:creationId xmlns:a16="http://schemas.microsoft.com/office/drawing/2014/main" id="{1929EFF6-7036-C74D-A818-5C4CAAC4BE77}"/>
                  </a:ext>
                </a:extLst>
              </p:cNvPr>
              <p:cNvSpPr/>
              <p:nvPr/>
            </p:nvSpPr>
            <p:spPr>
              <a:xfrm>
                <a:off x="0" y="-1"/>
                <a:ext cx="641101" cy="4122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lvl="0" algn="ctr">
                  <a:defRPr sz="1800"/>
                </a:pPr>
                <a:r>
                  <a:rPr sz="1400">
                    <a:latin typeface="Times New Roman"/>
                    <a:ea typeface="Times New Roman"/>
                    <a:cs typeface="Times New Roman"/>
                    <a:sym typeface="Times New Roman"/>
                  </a:rPr>
                  <a:t>VM</a:t>
                </a:r>
                <a:r>
                  <a:rPr sz="1400" baseline="-25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</a:p>
            </p:txBody>
          </p:sp>
        </p:grpSp>
        <p:grpSp>
          <p:nvGrpSpPr>
            <p:cNvPr id="7" name="Group 140">
              <a:extLst>
                <a:ext uri="{FF2B5EF4-FFF2-40B4-BE49-F238E27FC236}">
                  <a16:creationId xmlns:a16="http://schemas.microsoft.com/office/drawing/2014/main" id="{88D39ADE-C593-904D-9BE9-BCA33220AA0A}"/>
                </a:ext>
              </a:extLst>
            </p:cNvPr>
            <p:cNvGrpSpPr/>
            <p:nvPr/>
          </p:nvGrpSpPr>
          <p:grpSpPr>
            <a:xfrm>
              <a:off x="5224243" y="3973685"/>
              <a:ext cx="641101" cy="412280"/>
              <a:chOff x="0" y="0"/>
              <a:chExt cx="641100" cy="412278"/>
            </a:xfrm>
          </p:grpSpPr>
          <p:sp>
            <p:nvSpPr>
              <p:cNvPr id="8" name="Shape 138">
                <a:extLst>
                  <a:ext uri="{FF2B5EF4-FFF2-40B4-BE49-F238E27FC236}">
                    <a16:creationId xmlns:a16="http://schemas.microsoft.com/office/drawing/2014/main" id="{169FC89D-F1B2-1749-8E3F-C31F4A19DF16}"/>
                  </a:ext>
                </a:extLst>
              </p:cNvPr>
              <p:cNvSpPr/>
              <p:nvPr/>
            </p:nvSpPr>
            <p:spPr>
              <a:xfrm>
                <a:off x="0" y="39189"/>
                <a:ext cx="641101" cy="333901"/>
              </a:xfrm>
              <a:prstGeom prst="rect">
                <a:avLst/>
              </a:prstGeom>
              <a:solidFill>
                <a:srgbClr val="CFE2F3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9" name="Shape 139">
                <a:extLst>
                  <a:ext uri="{FF2B5EF4-FFF2-40B4-BE49-F238E27FC236}">
                    <a16:creationId xmlns:a16="http://schemas.microsoft.com/office/drawing/2014/main" id="{8494B497-2B47-174E-A24E-2F6855E433F5}"/>
                  </a:ext>
                </a:extLst>
              </p:cNvPr>
              <p:cNvSpPr/>
              <p:nvPr/>
            </p:nvSpPr>
            <p:spPr>
              <a:xfrm>
                <a:off x="0" y="-1"/>
                <a:ext cx="641101" cy="4122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lvl="0" algn="ctr">
                  <a:defRPr sz="1800"/>
                </a:pPr>
                <a:r>
                  <a:rPr sz="1400">
                    <a:latin typeface="Times New Roman"/>
                    <a:ea typeface="Times New Roman"/>
                    <a:cs typeface="Times New Roman"/>
                    <a:sym typeface="Times New Roman"/>
                  </a:rPr>
                  <a:t>VM</a:t>
                </a:r>
                <a:r>
                  <a:rPr sz="1400" baseline="-25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i</a:t>
                </a:r>
              </a:p>
            </p:txBody>
          </p:sp>
        </p:grpSp>
        <p:grpSp>
          <p:nvGrpSpPr>
            <p:cNvPr id="10" name="Group 143">
              <a:extLst>
                <a:ext uri="{FF2B5EF4-FFF2-40B4-BE49-F238E27FC236}">
                  <a16:creationId xmlns:a16="http://schemas.microsoft.com/office/drawing/2014/main" id="{6468C978-7F7D-EC41-9A06-51B5F50694D5}"/>
                </a:ext>
              </a:extLst>
            </p:cNvPr>
            <p:cNvGrpSpPr/>
            <p:nvPr/>
          </p:nvGrpSpPr>
          <p:grpSpPr>
            <a:xfrm>
              <a:off x="6880418" y="3973706"/>
              <a:ext cx="641101" cy="412280"/>
              <a:chOff x="0" y="0"/>
              <a:chExt cx="641100" cy="412278"/>
            </a:xfrm>
          </p:grpSpPr>
          <p:sp>
            <p:nvSpPr>
              <p:cNvPr id="11" name="Shape 141">
                <a:extLst>
                  <a:ext uri="{FF2B5EF4-FFF2-40B4-BE49-F238E27FC236}">
                    <a16:creationId xmlns:a16="http://schemas.microsoft.com/office/drawing/2014/main" id="{8B9B220E-1E6E-E94C-91CD-8B6B1B496630}"/>
                  </a:ext>
                </a:extLst>
              </p:cNvPr>
              <p:cNvSpPr/>
              <p:nvPr/>
            </p:nvSpPr>
            <p:spPr>
              <a:xfrm>
                <a:off x="0" y="39189"/>
                <a:ext cx="641101" cy="333901"/>
              </a:xfrm>
              <a:prstGeom prst="rect">
                <a:avLst/>
              </a:prstGeom>
              <a:solidFill>
                <a:srgbClr val="CFE2F3"/>
              </a:solidFill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12" name="Shape 142">
                <a:extLst>
                  <a:ext uri="{FF2B5EF4-FFF2-40B4-BE49-F238E27FC236}">
                    <a16:creationId xmlns:a16="http://schemas.microsoft.com/office/drawing/2014/main" id="{216EC64A-5EFC-3241-85E5-203A57FE3D2C}"/>
                  </a:ext>
                </a:extLst>
              </p:cNvPr>
              <p:cNvSpPr/>
              <p:nvPr/>
            </p:nvSpPr>
            <p:spPr>
              <a:xfrm>
                <a:off x="0" y="-1"/>
                <a:ext cx="641101" cy="4122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/>
              <a:p>
                <a:pPr lvl="0" algn="ctr">
                  <a:defRPr sz="1800"/>
                </a:pPr>
                <a:r>
                  <a:rPr sz="1400">
                    <a:latin typeface="Times New Roman"/>
                    <a:ea typeface="Times New Roman"/>
                    <a:cs typeface="Times New Roman"/>
                    <a:sym typeface="Times New Roman"/>
                  </a:rPr>
                  <a:t>VM</a:t>
                </a:r>
                <a:r>
                  <a:rPr sz="1400" baseline="-25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n</a:t>
                </a:r>
              </a:p>
            </p:txBody>
          </p:sp>
        </p:grpSp>
        <p:grpSp>
          <p:nvGrpSpPr>
            <p:cNvPr id="13" name="Group 146">
              <a:extLst>
                <a:ext uri="{FF2B5EF4-FFF2-40B4-BE49-F238E27FC236}">
                  <a16:creationId xmlns:a16="http://schemas.microsoft.com/office/drawing/2014/main" id="{D8960E4B-98DE-1A4E-806E-FB935C67764F}"/>
                </a:ext>
              </a:extLst>
            </p:cNvPr>
            <p:cNvGrpSpPr/>
            <p:nvPr/>
          </p:nvGrpSpPr>
          <p:grpSpPr>
            <a:xfrm>
              <a:off x="3662181" y="4324476"/>
              <a:ext cx="3859201" cy="378498"/>
              <a:chOff x="0" y="0"/>
              <a:chExt cx="3859200" cy="378496"/>
            </a:xfrm>
          </p:grpSpPr>
          <p:sp>
            <p:nvSpPr>
              <p:cNvPr id="14" name="Shape 144">
                <a:extLst>
                  <a:ext uri="{FF2B5EF4-FFF2-40B4-BE49-F238E27FC236}">
                    <a16:creationId xmlns:a16="http://schemas.microsoft.com/office/drawing/2014/main" id="{1A69605A-4AB7-4D4E-B78C-DFD52AE81C9B}"/>
                  </a:ext>
                </a:extLst>
              </p:cNvPr>
              <p:cNvSpPr/>
              <p:nvPr/>
            </p:nvSpPr>
            <p:spPr>
              <a:xfrm>
                <a:off x="0" y="22298"/>
                <a:ext cx="3859201" cy="333901"/>
              </a:xfrm>
              <a:prstGeom prst="rect">
                <a:avLst/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/>
                <a:endParaRPr/>
              </a:p>
            </p:txBody>
          </p:sp>
          <p:sp>
            <p:nvSpPr>
              <p:cNvPr id="15" name="Shape 145">
                <a:extLst>
                  <a:ext uri="{FF2B5EF4-FFF2-40B4-BE49-F238E27FC236}">
                    <a16:creationId xmlns:a16="http://schemas.microsoft.com/office/drawing/2014/main" id="{DAC6BB5D-C9B2-2C4F-B3DB-AB4CB15CAEED}"/>
                  </a:ext>
                </a:extLst>
              </p:cNvPr>
              <p:cNvSpPr/>
              <p:nvPr/>
            </p:nvSpPr>
            <p:spPr>
              <a:xfrm>
                <a:off x="0" y="-1"/>
                <a:ext cx="3859201" cy="37849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ctr">
                  <a:defRPr>
                    <a:latin typeface="Times New Roman"/>
                    <a:ea typeface="Times New Roman"/>
                    <a:cs typeface="Times New Roman"/>
                    <a:sym typeface="Times New Roman"/>
                  </a:defRPr>
                </a:lvl1pPr>
              </a:lstStyle>
              <a:p>
                <a:pPr lvl="0">
                  <a:defRPr sz="1800"/>
                </a:pPr>
                <a:r>
                  <a:rPr sz="1400"/>
                  <a:t>BOX</a:t>
                </a:r>
              </a:p>
            </p:txBody>
          </p:sp>
        </p:grpSp>
        <p:sp>
          <p:nvSpPr>
            <p:cNvPr id="16" name="Shape 147">
              <a:extLst>
                <a:ext uri="{FF2B5EF4-FFF2-40B4-BE49-F238E27FC236}">
                  <a16:creationId xmlns:a16="http://schemas.microsoft.com/office/drawing/2014/main" id="{89FF4DAF-39D9-1745-85A7-B3D17BFEBFF2}"/>
                </a:ext>
              </a:extLst>
            </p:cNvPr>
            <p:cNvSpPr/>
            <p:nvPr/>
          </p:nvSpPr>
          <p:spPr>
            <a:xfrm>
              <a:off x="3195535" y="3611017"/>
              <a:ext cx="243900" cy="158401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17" name="Shape 148">
              <a:extLst>
                <a:ext uri="{FF2B5EF4-FFF2-40B4-BE49-F238E27FC236}">
                  <a16:creationId xmlns:a16="http://schemas.microsoft.com/office/drawing/2014/main" id="{9B9C9D0E-370C-EA40-B140-24420B59905F}"/>
                </a:ext>
              </a:extLst>
            </p:cNvPr>
            <p:cNvSpPr/>
            <p:nvPr/>
          </p:nvSpPr>
          <p:spPr>
            <a:xfrm>
              <a:off x="3492777" y="3611017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E69138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18" name="Shape 149">
              <a:extLst>
                <a:ext uri="{FF2B5EF4-FFF2-40B4-BE49-F238E27FC236}">
                  <a16:creationId xmlns:a16="http://schemas.microsoft.com/office/drawing/2014/main" id="{4CDCE90A-7BDF-AB4B-BBA5-106890B347B8}"/>
                </a:ext>
              </a:extLst>
            </p:cNvPr>
            <p:cNvSpPr/>
            <p:nvPr/>
          </p:nvSpPr>
          <p:spPr>
            <a:xfrm>
              <a:off x="3790019" y="3611017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19" name="Shape 150">
              <a:extLst>
                <a:ext uri="{FF2B5EF4-FFF2-40B4-BE49-F238E27FC236}">
                  <a16:creationId xmlns:a16="http://schemas.microsoft.com/office/drawing/2014/main" id="{F94B5F0A-DFF3-394D-BB7A-44137CF01CC2}"/>
                </a:ext>
              </a:extLst>
            </p:cNvPr>
            <p:cNvSpPr/>
            <p:nvPr/>
          </p:nvSpPr>
          <p:spPr>
            <a:xfrm>
              <a:off x="4087262" y="3611017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674EA7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20" name="Shape 151">
              <a:extLst>
                <a:ext uri="{FF2B5EF4-FFF2-40B4-BE49-F238E27FC236}">
                  <a16:creationId xmlns:a16="http://schemas.microsoft.com/office/drawing/2014/main" id="{01FFB2F4-7E2E-834C-A7D9-7E19812D24F9}"/>
                </a:ext>
              </a:extLst>
            </p:cNvPr>
            <p:cNvSpPr/>
            <p:nvPr/>
          </p:nvSpPr>
          <p:spPr>
            <a:xfrm>
              <a:off x="4963948" y="3594268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21" name="Shape 152">
              <a:extLst>
                <a:ext uri="{FF2B5EF4-FFF2-40B4-BE49-F238E27FC236}">
                  <a16:creationId xmlns:a16="http://schemas.microsoft.com/office/drawing/2014/main" id="{87B57610-A7A6-C248-BF88-947AD8C94900}"/>
                </a:ext>
              </a:extLst>
            </p:cNvPr>
            <p:cNvSpPr/>
            <p:nvPr/>
          </p:nvSpPr>
          <p:spPr>
            <a:xfrm>
              <a:off x="5261190" y="3594268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E69138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22" name="Shape 153">
              <a:extLst>
                <a:ext uri="{FF2B5EF4-FFF2-40B4-BE49-F238E27FC236}">
                  <a16:creationId xmlns:a16="http://schemas.microsoft.com/office/drawing/2014/main" id="{01130DE4-AE98-C345-8A07-8EF02C7E7D52}"/>
                </a:ext>
              </a:extLst>
            </p:cNvPr>
            <p:cNvSpPr/>
            <p:nvPr/>
          </p:nvSpPr>
          <p:spPr>
            <a:xfrm>
              <a:off x="5632743" y="3594268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23" name="Shape 154">
              <a:extLst>
                <a:ext uri="{FF2B5EF4-FFF2-40B4-BE49-F238E27FC236}">
                  <a16:creationId xmlns:a16="http://schemas.microsoft.com/office/drawing/2014/main" id="{14F8394E-7FC3-864E-AE1A-8D8B17768879}"/>
                </a:ext>
              </a:extLst>
            </p:cNvPr>
            <p:cNvSpPr/>
            <p:nvPr/>
          </p:nvSpPr>
          <p:spPr>
            <a:xfrm>
              <a:off x="5929986" y="3594268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674EA7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24" name="Shape 155">
              <a:extLst>
                <a:ext uri="{FF2B5EF4-FFF2-40B4-BE49-F238E27FC236}">
                  <a16:creationId xmlns:a16="http://schemas.microsoft.com/office/drawing/2014/main" id="{947D0778-E621-ED49-B7AC-A0936A8FBE6B}"/>
                </a:ext>
              </a:extLst>
            </p:cNvPr>
            <p:cNvSpPr/>
            <p:nvPr/>
          </p:nvSpPr>
          <p:spPr>
            <a:xfrm>
              <a:off x="6865818" y="3611017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6AA84F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25" name="Shape 156">
              <a:extLst>
                <a:ext uri="{FF2B5EF4-FFF2-40B4-BE49-F238E27FC236}">
                  <a16:creationId xmlns:a16="http://schemas.microsoft.com/office/drawing/2014/main" id="{A01B9A3B-8FE4-7D43-8F0B-DD84E273A6E4}"/>
                </a:ext>
              </a:extLst>
            </p:cNvPr>
            <p:cNvSpPr/>
            <p:nvPr/>
          </p:nvSpPr>
          <p:spPr>
            <a:xfrm>
              <a:off x="7163061" y="3611017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E69138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26" name="Shape 157">
              <a:extLst>
                <a:ext uri="{FF2B5EF4-FFF2-40B4-BE49-F238E27FC236}">
                  <a16:creationId xmlns:a16="http://schemas.microsoft.com/office/drawing/2014/main" id="{1B96A63B-88D8-564F-B731-4C22E9E58879}"/>
                </a:ext>
              </a:extLst>
            </p:cNvPr>
            <p:cNvSpPr/>
            <p:nvPr/>
          </p:nvSpPr>
          <p:spPr>
            <a:xfrm>
              <a:off x="7460304" y="3611017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27" name="Shape 158">
              <a:extLst>
                <a:ext uri="{FF2B5EF4-FFF2-40B4-BE49-F238E27FC236}">
                  <a16:creationId xmlns:a16="http://schemas.microsoft.com/office/drawing/2014/main" id="{099B6379-AC55-FA46-95D2-CCE5A1F7611C}"/>
                </a:ext>
              </a:extLst>
            </p:cNvPr>
            <p:cNvSpPr/>
            <p:nvPr/>
          </p:nvSpPr>
          <p:spPr>
            <a:xfrm>
              <a:off x="7757545" y="3611017"/>
              <a:ext cx="243901" cy="158401"/>
            </a:xfrm>
            <a:prstGeom prst="roundRect">
              <a:avLst>
                <a:gd name="adj" fmla="val 16667"/>
              </a:avLst>
            </a:prstGeom>
            <a:solidFill>
              <a:srgbClr val="674EA7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28" name="Shape 195">
              <a:extLst>
                <a:ext uri="{FF2B5EF4-FFF2-40B4-BE49-F238E27FC236}">
                  <a16:creationId xmlns:a16="http://schemas.microsoft.com/office/drawing/2014/main" id="{7B1EFB21-7E1F-E040-A0B8-D19DF7ECD3C2}"/>
                </a:ext>
              </a:extLst>
            </p:cNvPr>
            <p:cNvSpPr/>
            <p:nvPr/>
          </p:nvSpPr>
          <p:spPr>
            <a:xfrm>
              <a:off x="3431275" y="3773969"/>
              <a:ext cx="271373" cy="1997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7200" y="7200"/>
                    <a:pt x="14400" y="14400"/>
                    <a:pt x="21600" y="2160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29" name="Shape 196">
              <a:extLst>
                <a:ext uri="{FF2B5EF4-FFF2-40B4-BE49-F238E27FC236}">
                  <a16:creationId xmlns:a16="http://schemas.microsoft.com/office/drawing/2014/main" id="{80AA5DC2-B0DF-5746-928B-862BFBA91A86}"/>
                </a:ext>
              </a:extLst>
            </p:cNvPr>
            <p:cNvSpPr/>
            <p:nvPr/>
          </p:nvSpPr>
          <p:spPr>
            <a:xfrm>
              <a:off x="3681375" y="3778895"/>
              <a:ext cx="146415" cy="194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0" name="Shape 197">
              <a:extLst>
                <a:ext uri="{FF2B5EF4-FFF2-40B4-BE49-F238E27FC236}">
                  <a16:creationId xmlns:a16="http://schemas.microsoft.com/office/drawing/2014/main" id="{C0D0709B-F739-6140-8959-D6EEF772BA59}"/>
                </a:ext>
              </a:extLst>
            </p:cNvPr>
            <p:cNvSpPr/>
            <p:nvPr/>
          </p:nvSpPr>
          <p:spPr>
            <a:xfrm>
              <a:off x="3924783" y="3778895"/>
              <a:ext cx="28150" cy="194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1" name="Shape 198">
              <a:extLst>
                <a:ext uri="{FF2B5EF4-FFF2-40B4-BE49-F238E27FC236}">
                  <a16:creationId xmlns:a16="http://schemas.microsoft.com/office/drawing/2014/main" id="{F993A05E-D53D-2040-BADE-6D921ACC7D08}"/>
                </a:ext>
              </a:extLst>
            </p:cNvPr>
            <p:cNvSpPr/>
            <p:nvPr/>
          </p:nvSpPr>
          <p:spPr>
            <a:xfrm>
              <a:off x="4078074" y="3778895"/>
              <a:ext cx="90118" cy="194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2" name="Shape 199">
              <a:extLst>
                <a:ext uri="{FF2B5EF4-FFF2-40B4-BE49-F238E27FC236}">
                  <a16:creationId xmlns:a16="http://schemas.microsoft.com/office/drawing/2014/main" id="{28CFB77D-29A7-C046-A7A0-0E3AE1354CF9}"/>
                </a:ext>
              </a:extLst>
            </p:cNvPr>
            <p:cNvSpPr/>
            <p:nvPr/>
          </p:nvSpPr>
          <p:spPr>
            <a:xfrm>
              <a:off x="7026381" y="3778895"/>
              <a:ext cx="84828" cy="194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3" name="Shape 200">
              <a:extLst>
                <a:ext uri="{FF2B5EF4-FFF2-40B4-BE49-F238E27FC236}">
                  <a16:creationId xmlns:a16="http://schemas.microsoft.com/office/drawing/2014/main" id="{8EAD6542-3173-9946-A4A9-9233678D7E70}"/>
                </a:ext>
              </a:extLst>
            </p:cNvPr>
            <p:cNvSpPr/>
            <p:nvPr/>
          </p:nvSpPr>
          <p:spPr>
            <a:xfrm>
              <a:off x="7236351" y="3778895"/>
              <a:ext cx="33439" cy="194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4" name="Shape 201">
              <a:extLst>
                <a:ext uri="{FF2B5EF4-FFF2-40B4-BE49-F238E27FC236}">
                  <a16:creationId xmlns:a16="http://schemas.microsoft.com/office/drawing/2014/main" id="{D28ED455-97AF-B74A-ACA0-59FC668BE9D4}"/>
                </a:ext>
              </a:extLst>
            </p:cNvPr>
            <p:cNvSpPr/>
            <p:nvPr/>
          </p:nvSpPr>
          <p:spPr>
            <a:xfrm>
              <a:off x="7361493" y="3778895"/>
              <a:ext cx="151706" cy="1948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5" name="Shape 202">
              <a:extLst>
                <a:ext uri="{FF2B5EF4-FFF2-40B4-BE49-F238E27FC236}">
                  <a16:creationId xmlns:a16="http://schemas.microsoft.com/office/drawing/2014/main" id="{392D032F-B55C-214B-B1AE-AA9D2EF21D86}"/>
                </a:ext>
              </a:extLst>
            </p:cNvPr>
            <p:cNvSpPr/>
            <p:nvPr/>
          </p:nvSpPr>
          <p:spPr>
            <a:xfrm>
              <a:off x="7486636" y="3773243"/>
              <a:ext cx="277802" cy="200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6" name="Shape 203">
              <a:extLst>
                <a:ext uri="{FF2B5EF4-FFF2-40B4-BE49-F238E27FC236}">
                  <a16:creationId xmlns:a16="http://schemas.microsoft.com/office/drawing/2014/main" id="{8A1347DA-5FC1-B947-9041-9A6B267F97C1}"/>
                </a:ext>
              </a:extLst>
            </p:cNvPr>
            <p:cNvSpPr/>
            <p:nvPr/>
          </p:nvSpPr>
          <p:spPr>
            <a:xfrm>
              <a:off x="5166264" y="3762147"/>
              <a:ext cx="191712" cy="211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7" name="Shape 204">
              <a:extLst>
                <a:ext uri="{FF2B5EF4-FFF2-40B4-BE49-F238E27FC236}">
                  <a16:creationId xmlns:a16="http://schemas.microsoft.com/office/drawing/2014/main" id="{D42E494E-2F80-DE40-B6F8-155E68AD6F8F}"/>
                </a:ext>
              </a:extLst>
            </p:cNvPr>
            <p:cNvSpPr/>
            <p:nvPr/>
          </p:nvSpPr>
          <p:spPr>
            <a:xfrm>
              <a:off x="5411450" y="3762147"/>
              <a:ext cx="67534" cy="211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4400" y="14400"/>
                    <a:pt x="7200" y="7200"/>
                    <a:pt x="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8" name="Shape 205">
              <a:extLst>
                <a:ext uri="{FF2B5EF4-FFF2-40B4-BE49-F238E27FC236}">
                  <a16:creationId xmlns:a16="http://schemas.microsoft.com/office/drawing/2014/main" id="{FB376125-D521-4D46-A458-EE8BEE4696AD}"/>
                </a:ext>
              </a:extLst>
            </p:cNvPr>
            <p:cNvSpPr/>
            <p:nvPr/>
          </p:nvSpPr>
          <p:spPr>
            <a:xfrm>
              <a:off x="5630244" y="3762147"/>
              <a:ext cx="87690" cy="211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39" name="Shape 206">
              <a:extLst>
                <a:ext uri="{FF2B5EF4-FFF2-40B4-BE49-F238E27FC236}">
                  <a16:creationId xmlns:a16="http://schemas.microsoft.com/office/drawing/2014/main" id="{FE2021E6-8FB6-1443-A5D9-4E4F4906B133}"/>
                </a:ext>
              </a:extLst>
            </p:cNvPr>
            <p:cNvSpPr/>
            <p:nvPr/>
          </p:nvSpPr>
          <p:spPr>
            <a:xfrm>
              <a:off x="5751253" y="3762147"/>
              <a:ext cx="211868" cy="2115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7200" y="14400"/>
                    <a:pt x="14400" y="7200"/>
                    <a:pt x="21600" y="0"/>
                  </a:cubicBezTo>
                </a:path>
              </a:pathLst>
            </a:custGeom>
            <a:ln w="19050">
              <a:solidFill/>
              <a:prstDash val="dot"/>
              <a:round/>
            </a:ln>
          </p:spPr>
          <p:txBody>
            <a:bodyPr/>
            <a:lstStyle/>
            <a:p>
              <a:pPr lvl="0"/>
              <a:endParaRPr/>
            </a:p>
          </p:txBody>
        </p:sp>
        <p:sp>
          <p:nvSpPr>
            <p:cNvPr id="40" name="Shape 171">
              <a:extLst>
                <a:ext uri="{FF2B5EF4-FFF2-40B4-BE49-F238E27FC236}">
                  <a16:creationId xmlns:a16="http://schemas.microsoft.com/office/drawing/2014/main" id="{186AEF2E-48FF-2548-A662-5226F6014CC9}"/>
                </a:ext>
              </a:extLst>
            </p:cNvPr>
            <p:cNvSpPr/>
            <p:nvPr/>
          </p:nvSpPr>
          <p:spPr>
            <a:xfrm>
              <a:off x="3133364" y="3424366"/>
              <a:ext cx="368100" cy="25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CPU</a:t>
              </a:r>
            </a:p>
          </p:txBody>
        </p:sp>
        <p:sp>
          <p:nvSpPr>
            <p:cNvPr id="41" name="Shape 172">
              <a:extLst>
                <a:ext uri="{FF2B5EF4-FFF2-40B4-BE49-F238E27FC236}">
                  <a16:creationId xmlns:a16="http://schemas.microsoft.com/office/drawing/2014/main" id="{4943225B-02C8-2B4C-8B96-B2362012B66E}"/>
                </a:ext>
              </a:extLst>
            </p:cNvPr>
            <p:cNvSpPr/>
            <p:nvPr/>
          </p:nvSpPr>
          <p:spPr>
            <a:xfrm>
              <a:off x="3430608" y="3424366"/>
              <a:ext cx="368101" cy="25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MEM</a:t>
              </a:r>
            </a:p>
          </p:txBody>
        </p:sp>
        <p:sp>
          <p:nvSpPr>
            <p:cNvPr id="42" name="Shape 173">
              <a:extLst>
                <a:ext uri="{FF2B5EF4-FFF2-40B4-BE49-F238E27FC236}">
                  <a16:creationId xmlns:a16="http://schemas.microsoft.com/office/drawing/2014/main" id="{A407F4F0-2105-694E-B3E0-77BCFDF68CAE}"/>
                </a:ext>
              </a:extLst>
            </p:cNvPr>
            <p:cNvSpPr/>
            <p:nvPr/>
          </p:nvSpPr>
          <p:spPr>
            <a:xfrm>
              <a:off x="3727844" y="3424375"/>
              <a:ext cx="423901" cy="2565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DISK</a:t>
              </a:r>
            </a:p>
          </p:txBody>
        </p:sp>
        <p:sp>
          <p:nvSpPr>
            <p:cNvPr id="43" name="Shape 174">
              <a:extLst>
                <a:ext uri="{FF2B5EF4-FFF2-40B4-BE49-F238E27FC236}">
                  <a16:creationId xmlns:a16="http://schemas.microsoft.com/office/drawing/2014/main" id="{3E44A5FC-5A2F-8949-B9EF-CE160A5CBF3A}"/>
                </a:ext>
              </a:extLst>
            </p:cNvPr>
            <p:cNvSpPr/>
            <p:nvPr/>
          </p:nvSpPr>
          <p:spPr>
            <a:xfrm>
              <a:off x="4025093" y="3424366"/>
              <a:ext cx="368101" cy="25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NET</a:t>
              </a:r>
            </a:p>
          </p:txBody>
        </p:sp>
        <p:sp>
          <p:nvSpPr>
            <p:cNvPr id="44" name="Shape 175">
              <a:extLst>
                <a:ext uri="{FF2B5EF4-FFF2-40B4-BE49-F238E27FC236}">
                  <a16:creationId xmlns:a16="http://schemas.microsoft.com/office/drawing/2014/main" id="{2BE6DEA2-26B0-B242-A0D0-B1EDC68763A3}"/>
                </a:ext>
              </a:extLst>
            </p:cNvPr>
            <p:cNvSpPr/>
            <p:nvPr/>
          </p:nvSpPr>
          <p:spPr>
            <a:xfrm>
              <a:off x="4907045" y="3389834"/>
              <a:ext cx="368101" cy="25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CPU</a:t>
              </a:r>
            </a:p>
          </p:txBody>
        </p:sp>
        <p:sp>
          <p:nvSpPr>
            <p:cNvPr id="45" name="Shape 176">
              <a:extLst>
                <a:ext uri="{FF2B5EF4-FFF2-40B4-BE49-F238E27FC236}">
                  <a16:creationId xmlns:a16="http://schemas.microsoft.com/office/drawing/2014/main" id="{8EAED705-5A71-1742-A3B2-E702543BD6DA}"/>
                </a:ext>
              </a:extLst>
            </p:cNvPr>
            <p:cNvSpPr/>
            <p:nvPr/>
          </p:nvSpPr>
          <p:spPr>
            <a:xfrm>
              <a:off x="5204288" y="3389834"/>
              <a:ext cx="368101" cy="25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MEM</a:t>
              </a:r>
            </a:p>
          </p:txBody>
        </p:sp>
        <p:sp>
          <p:nvSpPr>
            <p:cNvPr id="46" name="Shape 177">
              <a:extLst>
                <a:ext uri="{FF2B5EF4-FFF2-40B4-BE49-F238E27FC236}">
                  <a16:creationId xmlns:a16="http://schemas.microsoft.com/office/drawing/2014/main" id="{897A4579-2D3F-4142-B814-2A6BC5961392}"/>
                </a:ext>
              </a:extLst>
            </p:cNvPr>
            <p:cNvSpPr/>
            <p:nvPr/>
          </p:nvSpPr>
          <p:spPr>
            <a:xfrm>
              <a:off x="5575846" y="3389841"/>
              <a:ext cx="423901" cy="25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DISK</a:t>
              </a:r>
            </a:p>
          </p:txBody>
        </p:sp>
        <p:sp>
          <p:nvSpPr>
            <p:cNvPr id="47" name="Shape 178">
              <a:extLst>
                <a:ext uri="{FF2B5EF4-FFF2-40B4-BE49-F238E27FC236}">
                  <a16:creationId xmlns:a16="http://schemas.microsoft.com/office/drawing/2014/main" id="{4A80BB47-70EC-9F42-86EB-DBBAAB9C61ED}"/>
                </a:ext>
              </a:extLst>
            </p:cNvPr>
            <p:cNvSpPr/>
            <p:nvPr/>
          </p:nvSpPr>
          <p:spPr>
            <a:xfrm>
              <a:off x="5873082" y="3389834"/>
              <a:ext cx="368101" cy="2565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NET</a:t>
              </a:r>
            </a:p>
          </p:txBody>
        </p:sp>
        <p:sp>
          <p:nvSpPr>
            <p:cNvPr id="48" name="Shape 179">
              <a:extLst>
                <a:ext uri="{FF2B5EF4-FFF2-40B4-BE49-F238E27FC236}">
                  <a16:creationId xmlns:a16="http://schemas.microsoft.com/office/drawing/2014/main" id="{BB1AE56C-48DB-724D-AC77-42EC0AB3CD20}"/>
                </a:ext>
              </a:extLst>
            </p:cNvPr>
            <p:cNvSpPr/>
            <p:nvPr/>
          </p:nvSpPr>
          <p:spPr>
            <a:xfrm>
              <a:off x="6761640" y="3406583"/>
              <a:ext cx="368101" cy="2565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CPU</a:t>
              </a:r>
            </a:p>
          </p:txBody>
        </p:sp>
        <p:sp>
          <p:nvSpPr>
            <p:cNvPr id="49" name="Shape 180">
              <a:extLst>
                <a:ext uri="{FF2B5EF4-FFF2-40B4-BE49-F238E27FC236}">
                  <a16:creationId xmlns:a16="http://schemas.microsoft.com/office/drawing/2014/main" id="{D3D40D3E-0FA8-C347-971F-B7F97F3E5E82}"/>
                </a:ext>
              </a:extLst>
            </p:cNvPr>
            <p:cNvSpPr/>
            <p:nvPr/>
          </p:nvSpPr>
          <p:spPr>
            <a:xfrm>
              <a:off x="7058883" y="3406583"/>
              <a:ext cx="368101" cy="2565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MEM</a:t>
              </a:r>
            </a:p>
          </p:txBody>
        </p:sp>
        <p:sp>
          <p:nvSpPr>
            <p:cNvPr id="50" name="Shape 181">
              <a:extLst>
                <a:ext uri="{FF2B5EF4-FFF2-40B4-BE49-F238E27FC236}">
                  <a16:creationId xmlns:a16="http://schemas.microsoft.com/office/drawing/2014/main" id="{D8948FC3-F94E-8441-8B8B-4D5C99D8F3B1}"/>
                </a:ext>
              </a:extLst>
            </p:cNvPr>
            <p:cNvSpPr/>
            <p:nvPr/>
          </p:nvSpPr>
          <p:spPr>
            <a:xfrm>
              <a:off x="7356133" y="3406592"/>
              <a:ext cx="423901" cy="2565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DISK</a:t>
              </a:r>
            </a:p>
          </p:txBody>
        </p:sp>
        <p:sp>
          <p:nvSpPr>
            <p:cNvPr id="51" name="Shape 182">
              <a:extLst>
                <a:ext uri="{FF2B5EF4-FFF2-40B4-BE49-F238E27FC236}">
                  <a16:creationId xmlns:a16="http://schemas.microsoft.com/office/drawing/2014/main" id="{04DB4721-E8D2-2F48-9DDB-738F7D00D0DE}"/>
                </a:ext>
              </a:extLst>
            </p:cNvPr>
            <p:cNvSpPr/>
            <p:nvPr/>
          </p:nvSpPr>
          <p:spPr>
            <a:xfrm>
              <a:off x="7653369" y="3406583"/>
              <a:ext cx="368101" cy="25655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>
              <a:lvl1pPr>
                <a:defRPr sz="600" b="1"/>
              </a:lvl1pPr>
            </a:lstStyle>
            <a:p>
              <a:pPr lvl="0">
                <a:defRPr sz="1800" b="0"/>
              </a:pPr>
              <a:r>
                <a:rPr sz="600" b="1"/>
                <a:t>NET</a:t>
              </a:r>
            </a:p>
          </p:txBody>
        </p:sp>
        <p:sp>
          <p:nvSpPr>
            <p:cNvPr id="52" name="Shape 183">
              <a:extLst>
                <a:ext uri="{FF2B5EF4-FFF2-40B4-BE49-F238E27FC236}">
                  <a16:creationId xmlns:a16="http://schemas.microsoft.com/office/drawing/2014/main" id="{9DE4D5BD-EC78-FB44-A6DC-8D1550F47C05}"/>
                </a:ext>
              </a:extLst>
            </p:cNvPr>
            <p:cNvSpPr/>
            <p:nvPr/>
          </p:nvSpPr>
          <p:spPr>
            <a:xfrm>
              <a:off x="6173689" y="3976692"/>
              <a:ext cx="1095301" cy="3802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/>
            <a:p>
              <a:pPr lvl="0">
                <a:defRPr sz="1800"/>
              </a:pPr>
              <a:r>
                <a:rPr sz="1400"/>
                <a:t>…...</a:t>
              </a:r>
            </a:p>
          </p:txBody>
        </p:sp>
        <p:pic>
          <p:nvPicPr>
            <p:cNvPr id="53" name="image1.png">
              <a:extLst>
                <a:ext uri="{FF2B5EF4-FFF2-40B4-BE49-F238E27FC236}">
                  <a16:creationId xmlns:a16="http://schemas.microsoft.com/office/drawing/2014/main" id="{CE52F3E9-4AC2-234D-86C2-7DEA0F9CE002}"/>
                </a:ext>
              </a:extLst>
            </p:cNvPr>
            <p:cNvPicPr/>
            <p:nvPr/>
          </p:nvPicPr>
          <p:blipFill>
            <a:blip r:embed="rId2"/>
            <a:srcRect l="2745" t="2997" r="7528"/>
            <a:stretch>
              <a:fillRect/>
            </a:stretch>
          </p:blipFill>
          <p:spPr>
            <a:xfrm>
              <a:off x="2508798" y="2264770"/>
              <a:ext cx="2297401" cy="103560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54" name="Shape 185">
              <a:extLst>
                <a:ext uri="{FF2B5EF4-FFF2-40B4-BE49-F238E27FC236}">
                  <a16:creationId xmlns:a16="http://schemas.microsoft.com/office/drawing/2014/main" id="{3BF92285-2204-EA42-B700-21F21655DF60}"/>
                </a:ext>
              </a:extLst>
            </p:cNvPr>
            <p:cNvSpPr/>
            <p:nvPr/>
          </p:nvSpPr>
          <p:spPr>
            <a:xfrm>
              <a:off x="2187751" y="2043250"/>
              <a:ext cx="2946901" cy="1353001"/>
            </a:xfrm>
            <a:prstGeom prst="wedgeEllipseCallout">
              <a:avLst>
                <a:gd name="adj1" fmla="val 46962"/>
                <a:gd name="adj2" fmla="val 49983"/>
              </a:avLst>
            </a:prstGeom>
            <a:ln w="28575">
              <a:solidFill/>
              <a:prstDash val="dash"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sp>
          <p:nvSpPr>
            <p:cNvPr id="55" name="Shape 186">
              <a:extLst>
                <a:ext uri="{FF2B5EF4-FFF2-40B4-BE49-F238E27FC236}">
                  <a16:creationId xmlns:a16="http://schemas.microsoft.com/office/drawing/2014/main" id="{2FBBEC59-EA28-DC42-AC32-B083A0310A17}"/>
                </a:ext>
              </a:extLst>
            </p:cNvPr>
            <p:cNvSpPr/>
            <p:nvPr/>
          </p:nvSpPr>
          <p:spPr>
            <a:xfrm>
              <a:off x="5291070" y="2494190"/>
              <a:ext cx="641101" cy="28560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28C4CC"/>
            </a:solidFill>
            <a:ln w="19050">
              <a:solidFill/>
              <a:round/>
            </a:ln>
          </p:spPr>
          <p:txBody>
            <a:bodyPr lIns="0" tIns="0" rIns="0" bIns="0" anchor="ctr"/>
            <a:lstStyle/>
            <a:p>
              <a:pPr lvl="0"/>
              <a:endParaRPr/>
            </a:p>
          </p:txBody>
        </p:sp>
        <p:grpSp>
          <p:nvGrpSpPr>
            <p:cNvPr id="56" name="Group 189">
              <a:extLst>
                <a:ext uri="{FF2B5EF4-FFF2-40B4-BE49-F238E27FC236}">
                  <a16:creationId xmlns:a16="http://schemas.microsoft.com/office/drawing/2014/main" id="{5AD090C9-05E7-6744-A49B-3288BE108478}"/>
                </a:ext>
              </a:extLst>
            </p:cNvPr>
            <p:cNvGrpSpPr/>
            <p:nvPr/>
          </p:nvGrpSpPr>
          <p:grpSpPr>
            <a:xfrm>
              <a:off x="6136242" y="2041975"/>
              <a:ext cx="2297400" cy="1256963"/>
              <a:chOff x="0" y="0"/>
              <a:chExt cx="2297398" cy="1256962"/>
            </a:xfrm>
          </p:grpSpPr>
          <p:sp>
            <p:nvSpPr>
              <p:cNvPr id="57" name="Shape 187">
                <a:extLst>
                  <a:ext uri="{FF2B5EF4-FFF2-40B4-BE49-F238E27FC236}">
                    <a16:creationId xmlns:a16="http://schemas.microsoft.com/office/drawing/2014/main" id="{CED9F8EB-E25E-B84E-A032-3281E0AC1891}"/>
                  </a:ext>
                </a:extLst>
              </p:cNvPr>
              <p:cNvSpPr/>
              <p:nvPr/>
            </p:nvSpPr>
            <p:spPr>
              <a:xfrm>
                <a:off x="0" y="-1"/>
                <a:ext cx="2297399" cy="1256964"/>
              </a:xfrm>
              <a:prstGeom prst="rect">
                <a:avLst/>
              </a:prstGeom>
              <a:noFill/>
              <a:ln w="28575" cap="flat">
                <a:solidFill>
                  <a:srgbClr val="000000"/>
                </a:solidFill>
                <a:prstDash val="dashDot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/>
                <a:endParaRPr/>
              </a:p>
            </p:txBody>
          </p:sp>
          <p:pic>
            <p:nvPicPr>
              <p:cNvPr id="58" name="image4.png">
                <a:extLst>
                  <a:ext uri="{FF2B5EF4-FFF2-40B4-BE49-F238E27FC236}">
                    <a16:creationId xmlns:a16="http://schemas.microsoft.com/office/drawing/2014/main" id="{B8D4C163-C9BE-E841-A20A-1FFE85E0E8CF}"/>
                  </a:ext>
                </a:extLst>
              </p:cNvPr>
              <p:cNvPicPr/>
              <p:nvPr/>
            </p:nvPicPr>
            <p:blipFill>
              <a:blip r:embed="rId3"/>
              <a:srcRect l="9871" t="3725" r="7729"/>
              <a:stretch>
                <a:fillRect/>
              </a:stretch>
            </p:blipFill>
            <p:spPr>
              <a:xfrm>
                <a:off x="124699" y="68197"/>
                <a:ext cx="2125800" cy="1124898"/>
              </a:xfrm>
              <a:prstGeom prst="rect">
                <a:avLst/>
              </a:prstGeom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</p:pic>
        </p:grpSp>
        <p:pic>
          <p:nvPicPr>
            <p:cNvPr id="59" name="image2.jpg" descr="Free illustration: Search, To Find, Internet - Free Image on ...">
              <a:extLst>
                <a:ext uri="{FF2B5EF4-FFF2-40B4-BE49-F238E27FC236}">
                  <a16:creationId xmlns:a16="http://schemas.microsoft.com/office/drawing/2014/main" id="{85B9F10E-0CFC-E44A-BE68-1B0894DBCC35}"/>
                </a:ext>
              </a:extLst>
            </p:cNvPr>
            <p:cNvPicPr/>
            <p:nvPr/>
          </p:nvPicPr>
          <p:blipFill>
            <a:blip r:embed="rId4"/>
            <a:srcRect l="19531" t="6621" r="24454" b="6141"/>
            <a:stretch>
              <a:fillRect/>
            </a:stretch>
          </p:blipFill>
          <p:spPr>
            <a:xfrm flipH="1">
              <a:off x="789917" y="1747923"/>
              <a:ext cx="912152" cy="1420651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60" name="Shape 191">
              <a:extLst>
                <a:ext uri="{FF2B5EF4-FFF2-40B4-BE49-F238E27FC236}">
                  <a16:creationId xmlns:a16="http://schemas.microsoft.com/office/drawing/2014/main" id="{D8E69A2F-1005-AA44-BCDB-D3A739A182A6}"/>
                </a:ext>
              </a:extLst>
            </p:cNvPr>
            <p:cNvSpPr/>
            <p:nvPr/>
          </p:nvSpPr>
          <p:spPr>
            <a:xfrm>
              <a:off x="4454290" y="3978380"/>
              <a:ext cx="1095301" cy="3802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/>
            <a:p>
              <a:pPr lvl="0">
                <a:defRPr sz="1800"/>
              </a:pPr>
              <a:r>
                <a:rPr sz="1400"/>
                <a:t>…...</a:t>
              </a:r>
            </a:p>
          </p:txBody>
        </p:sp>
        <p:sp>
          <p:nvSpPr>
            <p:cNvPr id="61" name="Shape 192">
              <a:extLst>
                <a:ext uri="{FF2B5EF4-FFF2-40B4-BE49-F238E27FC236}">
                  <a16:creationId xmlns:a16="http://schemas.microsoft.com/office/drawing/2014/main" id="{3E00E16E-FF0F-4942-87A4-62B309EA2831}"/>
                </a:ext>
              </a:extLst>
            </p:cNvPr>
            <p:cNvSpPr/>
            <p:nvPr/>
          </p:nvSpPr>
          <p:spPr>
            <a:xfrm>
              <a:off x="710356" y="3033624"/>
              <a:ext cx="838800" cy="3802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91424" tIns="91424" rIns="91424" bIns="91424">
              <a:spAutoFit/>
            </a:bodyPr>
            <a:lstStyle/>
            <a:p>
              <a:pPr lvl="0">
                <a:defRPr sz="1800"/>
              </a:pPr>
              <a:r>
                <a:rPr sz="1400"/>
                <a:t>Monitor</a:t>
              </a:r>
            </a:p>
          </p:txBody>
        </p:sp>
        <p:sp>
          <p:nvSpPr>
            <p:cNvPr id="62" name="Shape 193">
              <a:extLst>
                <a:ext uri="{FF2B5EF4-FFF2-40B4-BE49-F238E27FC236}">
                  <a16:creationId xmlns:a16="http://schemas.microsoft.com/office/drawing/2014/main" id="{E6204E57-0D90-C94C-9D02-41352AF470B1}"/>
                </a:ext>
              </a:extLst>
            </p:cNvPr>
            <p:cNvSpPr/>
            <p:nvPr/>
          </p:nvSpPr>
          <p:spPr>
            <a:xfrm>
              <a:off x="1574706" y="2662975"/>
              <a:ext cx="479700" cy="1"/>
            </a:xfrm>
            <a:prstGeom prst="line">
              <a:avLst/>
            </a:prstGeom>
            <a:ln w="28575">
              <a:solidFill>
                <a:srgbClr val="A7A7A7"/>
              </a:solidFill>
              <a:prstDash val="dash"/>
              <a:round/>
              <a:tailEnd type="triangle"/>
            </a:ln>
          </p:spPr>
          <p:txBody>
            <a:bodyPr lIns="0" tIns="0" rIns="0" bIns="0"/>
            <a:lstStyle/>
            <a:p>
              <a:pPr lvl="0"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0076E7D-2A2B-934D-B125-B36CB5B5ACB4}"/>
              </a:ext>
            </a:extLst>
          </p:cNvPr>
          <p:cNvSpPr txBox="1"/>
          <p:nvPr/>
        </p:nvSpPr>
        <p:spPr>
          <a:xfrm>
            <a:off x="9759727" y="3734055"/>
            <a:ext cx="15591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Ticketing points </a:t>
            </a:r>
          </a:p>
        </p:txBody>
      </p:sp>
    </p:spTree>
    <p:extLst>
      <p:ext uri="{BB962C8B-B14F-4D97-AF65-F5344CB8AC3E}">
        <p14:creationId xmlns:p14="http://schemas.microsoft.com/office/powerpoint/2010/main" val="433547457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>
            <a:spLocks noGrp="1"/>
          </p:cNvSpPr>
          <p:nvPr>
            <p:ph type="body" idx="1"/>
          </p:nvPr>
        </p:nvSpPr>
        <p:spPr>
          <a:xfrm>
            <a:off x="1742274" y="4396800"/>
            <a:ext cx="8707502" cy="1944001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indent="-355600"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Active resizing:</a:t>
            </a:r>
          </a:p>
          <a:p>
            <a:pPr marL="914400" lvl="1" indent="-355600">
              <a:defRPr sz="1800">
                <a:solidFill>
                  <a:srgbClr val="000000"/>
                </a:solidFill>
              </a:defRPr>
            </a:pPr>
            <a:r>
              <a:rPr sz="2000" b="1" dirty="0">
                <a:solidFill>
                  <a:schemeClr val="bg1">
                    <a:lumMod val="50000"/>
                  </a:schemeClr>
                </a:solidFill>
              </a:rPr>
              <a:t>Reshuffle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 the virtual capacity to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</a:rPr>
              <a:t>minimize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 the number of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</a:rPr>
              <a:t>tickets</a:t>
            </a:r>
          </a:p>
          <a:p>
            <a:pPr indent="-228600">
              <a:spcBef>
                <a:spcPts val="1000"/>
              </a:spcBef>
              <a:buChar char="•"/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Formulated as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mixed integer linear programming (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</a:rPr>
              <a:t>MILP</a:t>
            </a:r>
            <a:r>
              <a:rPr lang="en-US" sz="2000" b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sz="2000" b="1" dirty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228600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Complexity greatly depends on number of integer variables</a:t>
            </a:r>
          </a:p>
        </p:txBody>
      </p:sp>
      <p:pic>
        <p:nvPicPr>
          <p:cNvPr id="527" name="image29.png" descr="r.png"/>
          <p:cNvPicPr/>
          <p:nvPr/>
        </p:nvPicPr>
        <p:blipFill>
          <a:blip r:embed="rId2"/>
          <a:srcRect l="504" r="503"/>
          <a:stretch>
            <a:fillRect/>
          </a:stretch>
        </p:blipFill>
        <p:spPr>
          <a:xfrm>
            <a:off x="1822450" y="1096726"/>
            <a:ext cx="4085100" cy="26031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0" name="Group 530"/>
          <p:cNvGrpSpPr/>
          <p:nvPr/>
        </p:nvGrpSpPr>
        <p:grpSpPr>
          <a:xfrm>
            <a:off x="5810927" y="918995"/>
            <a:ext cx="4546674" cy="815311"/>
            <a:chOff x="0" y="0"/>
            <a:chExt cx="4546673" cy="815310"/>
          </a:xfrm>
        </p:grpSpPr>
        <p:sp>
          <p:nvSpPr>
            <p:cNvPr id="528" name="Shape 528"/>
            <p:cNvSpPr/>
            <p:nvPr/>
          </p:nvSpPr>
          <p:spPr>
            <a:xfrm>
              <a:off x="0" y="91155"/>
              <a:ext cx="4546674" cy="633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125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4125" y="21600"/>
                  </a:lnTo>
                  <a:lnTo>
                    <a:pt x="4125" y="18000"/>
                  </a:lnTo>
                  <a:lnTo>
                    <a:pt x="0" y="17012"/>
                  </a:lnTo>
                  <a:lnTo>
                    <a:pt x="4125" y="12600"/>
                  </a:lnTo>
                  <a:close/>
                </a:path>
              </a:pathLst>
            </a:custGeom>
            <a:solidFill>
              <a:srgbClr val="EEECE1"/>
            </a:solidFill>
            <a:ln w="9525" cap="flat">
              <a:noFill/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2000">
                <a:latin typeface="Lato" panose="020F0502020204030203" pitchFamily="34" charset="77"/>
              </a:endParaRPr>
            </a:p>
          </p:txBody>
        </p:sp>
        <p:sp>
          <p:nvSpPr>
            <p:cNvPr id="529" name="Shape 529"/>
            <p:cNvSpPr/>
            <p:nvPr/>
          </p:nvSpPr>
          <p:spPr>
            <a:xfrm>
              <a:off x="868373" y="0"/>
              <a:ext cx="3678301" cy="815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lvl="0" algn="ctr">
                <a:defRPr sz="1800"/>
              </a:pPr>
              <a:r>
                <a:rPr sz="2000" b="1" i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I</a:t>
              </a:r>
              <a:r>
                <a:rPr sz="2000" b="1" i="1" baseline="-25000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i,t</a:t>
              </a:r>
              <a:r>
                <a:rPr sz="2000" b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 indicates ticket at VM i at time t</a:t>
              </a:r>
            </a:p>
          </p:txBody>
        </p:sp>
      </p:grpSp>
      <p:grpSp>
        <p:nvGrpSpPr>
          <p:cNvPr id="533" name="Group 533"/>
          <p:cNvGrpSpPr/>
          <p:nvPr/>
        </p:nvGrpSpPr>
        <p:grpSpPr>
          <a:xfrm>
            <a:off x="5860841" y="1873395"/>
            <a:ext cx="4496760" cy="815311"/>
            <a:chOff x="0" y="0"/>
            <a:chExt cx="4496759" cy="815310"/>
          </a:xfrm>
        </p:grpSpPr>
        <p:sp>
          <p:nvSpPr>
            <p:cNvPr id="531" name="Shape 531"/>
            <p:cNvSpPr/>
            <p:nvPr/>
          </p:nvSpPr>
          <p:spPr>
            <a:xfrm>
              <a:off x="0" y="91155"/>
              <a:ext cx="4496760" cy="633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31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931" y="21600"/>
                  </a:lnTo>
                  <a:lnTo>
                    <a:pt x="3931" y="18000"/>
                  </a:lnTo>
                  <a:lnTo>
                    <a:pt x="0" y="13015"/>
                  </a:lnTo>
                  <a:lnTo>
                    <a:pt x="3931" y="12600"/>
                  </a:lnTo>
                  <a:close/>
                </a:path>
              </a:pathLst>
            </a:custGeom>
            <a:solidFill>
              <a:srgbClr val="EEECE1"/>
            </a:solidFill>
            <a:ln w="9525" cap="flat">
              <a:noFill/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2000">
                <a:latin typeface="Lato" panose="020F0502020204030203" pitchFamily="34" charset="77"/>
              </a:endParaRPr>
            </a:p>
          </p:txBody>
        </p:sp>
        <p:sp>
          <p:nvSpPr>
            <p:cNvPr id="532" name="Shape 532"/>
            <p:cNvSpPr/>
            <p:nvPr/>
          </p:nvSpPr>
          <p:spPr>
            <a:xfrm>
              <a:off x="818459" y="0"/>
              <a:ext cx="3678301" cy="815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lvl="0" algn="ctr">
                <a:defRPr sz="1800"/>
              </a:pPr>
              <a:r>
                <a:rPr sz="2000" b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Sum of VM capacities</a:t>
              </a:r>
              <a:r>
                <a:rPr sz="2000" b="1" i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 C</a:t>
              </a:r>
              <a:r>
                <a:rPr sz="2000" b="1" i="1" baseline="-25000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i</a:t>
              </a:r>
              <a:r>
                <a:rPr sz="2000" b="1" i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 </a:t>
              </a:r>
              <a:r>
                <a:rPr sz="2000" b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less than available total capacity</a:t>
              </a:r>
            </a:p>
          </p:txBody>
        </p:sp>
      </p:grpSp>
      <p:grpSp>
        <p:nvGrpSpPr>
          <p:cNvPr id="536" name="Group 536"/>
          <p:cNvGrpSpPr/>
          <p:nvPr/>
        </p:nvGrpSpPr>
        <p:grpSpPr>
          <a:xfrm>
            <a:off x="6048990" y="2923744"/>
            <a:ext cx="4377910" cy="815312"/>
            <a:chOff x="0" y="0"/>
            <a:chExt cx="4377909" cy="815310"/>
          </a:xfrm>
        </p:grpSpPr>
        <p:sp>
          <p:nvSpPr>
            <p:cNvPr id="534" name="Shape 534"/>
            <p:cNvSpPr/>
            <p:nvPr/>
          </p:nvSpPr>
          <p:spPr>
            <a:xfrm>
              <a:off x="0" y="91155"/>
              <a:ext cx="4377910" cy="633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10" y="21600"/>
                  </a:lnTo>
                  <a:lnTo>
                    <a:pt x="3110" y="9000"/>
                  </a:lnTo>
                  <a:lnTo>
                    <a:pt x="0" y="1891"/>
                  </a:lnTo>
                  <a:lnTo>
                    <a:pt x="3110" y="3600"/>
                  </a:lnTo>
                  <a:close/>
                </a:path>
              </a:pathLst>
            </a:custGeom>
            <a:solidFill>
              <a:srgbClr val="EEECE1"/>
            </a:solidFill>
            <a:ln w="9525" cap="flat">
              <a:noFill/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2000">
                <a:latin typeface="Lato" panose="020F0502020204030203" pitchFamily="34" charset="77"/>
              </a:endParaRPr>
            </a:p>
          </p:txBody>
        </p:sp>
        <p:sp>
          <p:nvSpPr>
            <p:cNvPr id="535" name="Shape 535"/>
            <p:cNvSpPr/>
            <p:nvPr/>
          </p:nvSpPr>
          <p:spPr>
            <a:xfrm>
              <a:off x="630309" y="0"/>
              <a:ext cx="3747601" cy="81531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lvl="0" algn="ctr">
                <a:defRPr sz="1800"/>
              </a:pPr>
              <a:r>
                <a:rPr sz="2000" b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Force </a:t>
              </a:r>
              <a:r>
                <a:rPr sz="2000" b="1" i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I</a:t>
              </a:r>
              <a:r>
                <a:rPr sz="2000" b="1" i="1" baseline="-25000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i,t</a:t>
              </a:r>
              <a:r>
                <a:rPr sz="2000" b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 to one if VM demand is higher than threshold </a:t>
              </a:r>
              <a:r>
                <a:rPr sz="2000" b="1" i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α</a:t>
              </a:r>
            </a:p>
          </p:txBody>
        </p:sp>
      </p:grpSp>
      <p:sp>
        <p:nvSpPr>
          <p:cNvPr id="537" name="Shape 537"/>
          <p:cNvSpPr>
            <a:spLocks noGrp="1"/>
          </p:cNvSpPr>
          <p:nvPr>
            <p:ph type="sldNum" sz="quarter" idx="2"/>
          </p:nvPr>
        </p:nvSpPr>
        <p:spPr>
          <a:xfrm>
            <a:off x="7964629" y="6526778"/>
            <a:ext cx="984020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1400">
                <a:latin typeface="Arial"/>
                <a:ea typeface="Arial"/>
                <a:cs typeface="Arial"/>
                <a:sym typeface="Arial"/>
              </a:defRPr>
            </a:lvl2pPr>
            <a:lvl3pPr>
              <a:defRPr sz="1400">
                <a:latin typeface="Arial"/>
                <a:ea typeface="Arial"/>
                <a:cs typeface="Arial"/>
                <a:sym typeface="Arial"/>
              </a:defRPr>
            </a:lvl3pPr>
            <a:lvl4pPr>
              <a:defRPr sz="1400">
                <a:latin typeface="Arial"/>
                <a:ea typeface="Arial"/>
                <a:cs typeface="Arial"/>
                <a:sym typeface="Arial"/>
              </a:defRPr>
            </a:lvl4pPr>
            <a:lvl5pPr>
              <a:defRPr sz="1400">
                <a:latin typeface="Arial"/>
                <a:ea typeface="Arial"/>
                <a:cs typeface="Arial"/>
                <a:sym typeface="Arial"/>
              </a:defRPr>
            </a:lvl5pPr>
            <a:lvl6pPr>
              <a:defRPr sz="1400">
                <a:latin typeface="Arial"/>
                <a:ea typeface="Arial"/>
                <a:cs typeface="Arial"/>
                <a:sym typeface="Arial"/>
              </a:defRPr>
            </a:lvl6pPr>
            <a:lvl7pPr>
              <a:defRPr sz="1400">
                <a:latin typeface="Arial"/>
                <a:ea typeface="Arial"/>
                <a:cs typeface="Arial"/>
                <a:sym typeface="Arial"/>
              </a:defRPr>
            </a:lvl7pPr>
            <a:lvl8pPr>
              <a:defRPr sz="1400">
                <a:latin typeface="Arial"/>
                <a:ea typeface="Arial"/>
                <a:cs typeface="Arial"/>
                <a:sym typeface="Arial"/>
              </a:defRPr>
            </a:lvl8pPr>
            <a:lvl9pPr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smtClean="0"/>
              <a:pPr lvl="0">
                <a:defRPr sz="1800">
                  <a:solidFill>
                    <a:srgbClr val="000000"/>
                  </a:solidFill>
                </a:defRPr>
              </a:pPr>
              <a:t>11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E3BFD2E-B9B1-5641-AE3C-CBC10B819211}"/>
              </a:ext>
            </a:extLst>
          </p:cNvPr>
          <p:cNvSpPr txBox="1">
            <a:spLocks/>
          </p:cNvSpPr>
          <p:nvPr/>
        </p:nvSpPr>
        <p:spPr>
          <a:xfrm>
            <a:off x="1303027" y="-25771"/>
            <a:ext cx="99628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Ticket Minimization Formulation</a:t>
            </a:r>
          </a:p>
        </p:txBody>
      </p:sp>
    </p:spTree>
    <p:extLst>
      <p:ext uri="{BB962C8B-B14F-4D97-AF65-F5344CB8AC3E}">
        <p14:creationId xmlns:p14="http://schemas.microsoft.com/office/powerpoint/2010/main" val="113525764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/>
          </p:cNvSpPr>
          <p:nvPr>
            <p:ph type="body" idx="1"/>
          </p:nvPr>
        </p:nvSpPr>
        <p:spPr>
          <a:xfrm>
            <a:off x="1742249" y="4519751"/>
            <a:ext cx="8707502" cy="2141701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indent="-228600">
              <a:spcBef>
                <a:spcPts val="0"/>
              </a:spcBef>
              <a:defRPr sz="1800">
                <a:solidFill>
                  <a:srgbClr val="000000"/>
                </a:solidFill>
              </a:defRPr>
            </a:pPr>
            <a:r>
              <a:rPr sz="2000" b="1" i="1" dirty="0" err="1">
                <a:solidFill>
                  <a:schemeClr val="bg1">
                    <a:lumMod val="50000"/>
                  </a:schemeClr>
                </a:solidFill>
              </a:rPr>
              <a:t>D’</a:t>
            </a:r>
            <a:r>
              <a:rPr sz="2000" b="1" i="1" baseline="-25000" dirty="0" err="1">
                <a:solidFill>
                  <a:schemeClr val="bg1">
                    <a:lumMod val="50000"/>
                  </a:schemeClr>
                </a:solidFill>
              </a:rPr>
              <a:t>i,v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 possible capacity candidates for VM </a:t>
            </a:r>
            <a:r>
              <a:rPr sz="2000" b="1" i="1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endParaRPr sz="2000" b="1" i="1" dirty="0">
              <a:solidFill>
                <a:schemeClr val="bg1">
                  <a:lumMod val="50000"/>
                </a:schemeClr>
              </a:solidFill>
            </a:endParaRPr>
          </a:p>
          <a:p>
            <a:pPr indent="-228600">
              <a:spcBef>
                <a:spcPts val="2000"/>
              </a:spcBef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Auxiliary variables:</a:t>
            </a:r>
          </a:p>
          <a:p>
            <a:pPr marL="914400" lvl="1" indent="-228600">
              <a:defRPr sz="1800">
                <a:solidFill>
                  <a:srgbClr val="000000"/>
                </a:solidFill>
              </a:defRPr>
            </a:pPr>
            <a:r>
              <a:rPr sz="2000" b="1" i="1" dirty="0" err="1">
                <a:solidFill>
                  <a:schemeClr val="bg1">
                    <a:lumMod val="50000"/>
                  </a:schemeClr>
                </a:solidFill>
              </a:rPr>
              <a:t>P</a:t>
            </a:r>
            <a:r>
              <a:rPr sz="2000" b="1" i="1" baseline="-25000" dirty="0" err="1">
                <a:solidFill>
                  <a:schemeClr val="bg1">
                    <a:lumMod val="50000"/>
                  </a:schemeClr>
                </a:solidFill>
              </a:rPr>
              <a:t>i,v</a:t>
            </a:r>
            <a:r>
              <a:rPr sz="2000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number of tickets for each </a:t>
            </a:r>
            <a:r>
              <a:rPr sz="2000" b="1" i="1" dirty="0" err="1">
                <a:solidFill>
                  <a:schemeClr val="bg1">
                    <a:lumMod val="50000"/>
                  </a:schemeClr>
                </a:solidFill>
              </a:rPr>
              <a:t>D’</a:t>
            </a:r>
            <a:r>
              <a:rPr sz="2000" b="1" i="1" baseline="-25000" dirty="0" err="1">
                <a:solidFill>
                  <a:schemeClr val="bg1">
                    <a:lumMod val="50000"/>
                  </a:schemeClr>
                </a:solidFill>
              </a:rPr>
              <a:t>i,v</a:t>
            </a:r>
            <a:endParaRPr sz="2000" b="1" i="1" baseline="-25000" dirty="0">
              <a:solidFill>
                <a:schemeClr val="bg1">
                  <a:lumMod val="50000"/>
                </a:schemeClr>
              </a:solidFill>
            </a:endParaRPr>
          </a:p>
          <a:p>
            <a:pPr marL="914400" lvl="1" indent="-228600">
              <a:defRPr sz="1800">
                <a:solidFill>
                  <a:srgbClr val="000000"/>
                </a:solidFill>
              </a:defRPr>
            </a:pPr>
            <a:r>
              <a:rPr sz="2000" b="1" i="1" dirty="0" err="1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sz="2000" b="1" i="1" baseline="-25000" dirty="0" err="1">
                <a:solidFill>
                  <a:schemeClr val="bg1">
                    <a:lumMod val="50000"/>
                  </a:schemeClr>
                </a:solidFill>
              </a:rPr>
              <a:t>i,v</a:t>
            </a:r>
            <a:r>
              <a:rPr sz="20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indicator variable for capacity candidates</a:t>
            </a:r>
          </a:p>
        </p:txBody>
      </p:sp>
      <p:sp>
        <p:nvSpPr>
          <p:cNvPr id="541" name="Shape 541"/>
          <p:cNvSpPr/>
          <p:nvPr/>
        </p:nvSpPr>
        <p:spPr>
          <a:xfrm flipV="1">
            <a:off x="2321511" y="1004059"/>
            <a:ext cx="1" cy="3067201"/>
          </a:xfrm>
          <a:prstGeom prst="line">
            <a:avLst/>
          </a:prstGeom>
          <a:ln w="19050">
            <a:solidFill>
              <a:srgbClr val="A7A7A7"/>
            </a:solidFill>
            <a:round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42" name="Shape 542"/>
          <p:cNvSpPr/>
          <p:nvPr/>
        </p:nvSpPr>
        <p:spPr>
          <a:xfrm>
            <a:off x="2320241" y="4071259"/>
            <a:ext cx="4724401" cy="1"/>
          </a:xfrm>
          <a:prstGeom prst="line">
            <a:avLst/>
          </a:prstGeom>
          <a:ln w="19050">
            <a:solidFill>
              <a:srgbClr val="A7A7A7"/>
            </a:solidFill>
            <a:round/>
            <a:tail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43" name="Shape 543"/>
          <p:cNvSpPr/>
          <p:nvPr/>
        </p:nvSpPr>
        <p:spPr>
          <a:xfrm flipV="1">
            <a:off x="2846435" y="4071300"/>
            <a:ext cx="1" cy="119701"/>
          </a:xfrm>
          <a:prstGeom prst="line">
            <a:avLst/>
          </a:prstGeom>
          <a:ln>
            <a:solidFill>
              <a:srgbClr val="A7A7A7"/>
            </a:solidFill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44" name="Shape 544"/>
          <p:cNvSpPr/>
          <p:nvPr/>
        </p:nvSpPr>
        <p:spPr>
          <a:xfrm flipV="1">
            <a:off x="3371360" y="4071300"/>
            <a:ext cx="1" cy="119701"/>
          </a:xfrm>
          <a:prstGeom prst="line">
            <a:avLst/>
          </a:prstGeom>
          <a:ln>
            <a:solidFill>
              <a:srgbClr val="A7A7A7"/>
            </a:solidFill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45" name="Shape 545"/>
          <p:cNvSpPr/>
          <p:nvPr/>
        </p:nvSpPr>
        <p:spPr>
          <a:xfrm flipV="1">
            <a:off x="3896284" y="4071300"/>
            <a:ext cx="1" cy="119701"/>
          </a:xfrm>
          <a:prstGeom prst="line">
            <a:avLst/>
          </a:prstGeom>
          <a:ln>
            <a:solidFill>
              <a:srgbClr val="A7A7A7"/>
            </a:solidFill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46" name="Shape 546"/>
          <p:cNvSpPr/>
          <p:nvPr/>
        </p:nvSpPr>
        <p:spPr>
          <a:xfrm flipV="1">
            <a:off x="4421208" y="4071300"/>
            <a:ext cx="1" cy="119701"/>
          </a:xfrm>
          <a:prstGeom prst="line">
            <a:avLst/>
          </a:prstGeom>
          <a:ln>
            <a:solidFill>
              <a:srgbClr val="A7A7A7"/>
            </a:solidFill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47" name="Shape 547"/>
          <p:cNvSpPr/>
          <p:nvPr/>
        </p:nvSpPr>
        <p:spPr>
          <a:xfrm flipV="1">
            <a:off x="4946131" y="4071300"/>
            <a:ext cx="1" cy="119701"/>
          </a:xfrm>
          <a:prstGeom prst="line">
            <a:avLst/>
          </a:prstGeom>
          <a:ln>
            <a:solidFill>
              <a:srgbClr val="A7A7A7"/>
            </a:solidFill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48" name="Shape 548"/>
          <p:cNvSpPr/>
          <p:nvPr/>
        </p:nvSpPr>
        <p:spPr>
          <a:xfrm flipV="1">
            <a:off x="5471055" y="4071300"/>
            <a:ext cx="1" cy="119701"/>
          </a:xfrm>
          <a:prstGeom prst="line">
            <a:avLst/>
          </a:prstGeom>
          <a:ln>
            <a:solidFill>
              <a:srgbClr val="A7A7A7"/>
            </a:solidFill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49" name="Shape 549"/>
          <p:cNvSpPr/>
          <p:nvPr/>
        </p:nvSpPr>
        <p:spPr>
          <a:xfrm flipV="1">
            <a:off x="5995979" y="4071300"/>
            <a:ext cx="1" cy="119701"/>
          </a:xfrm>
          <a:prstGeom prst="line">
            <a:avLst/>
          </a:prstGeom>
          <a:ln>
            <a:solidFill>
              <a:srgbClr val="A7A7A7"/>
            </a:solidFill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50" name="Shape 550"/>
          <p:cNvSpPr/>
          <p:nvPr/>
        </p:nvSpPr>
        <p:spPr>
          <a:xfrm>
            <a:off x="2320240" y="1567587"/>
            <a:ext cx="3674540" cy="2155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3086" y="21600"/>
                </a:lnTo>
                <a:lnTo>
                  <a:pt x="3086" y="14400"/>
                </a:lnTo>
                <a:lnTo>
                  <a:pt x="6171" y="14400"/>
                </a:lnTo>
                <a:lnTo>
                  <a:pt x="6171" y="6000"/>
                </a:lnTo>
                <a:lnTo>
                  <a:pt x="9257" y="6000"/>
                </a:lnTo>
                <a:lnTo>
                  <a:pt x="9257" y="0"/>
                </a:lnTo>
                <a:lnTo>
                  <a:pt x="12343" y="0"/>
                </a:lnTo>
                <a:lnTo>
                  <a:pt x="12343" y="9600"/>
                </a:lnTo>
                <a:lnTo>
                  <a:pt x="15429" y="9600"/>
                </a:lnTo>
                <a:lnTo>
                  <a:pt x="15429" y="18000"/>
                </a:lnTo>
                <a:lnTo>
                  <a:pt x="18514" y="18000"/>
                </a:lnTo>
                <a:lnTo>
                  <a:pt x="18514" y="21600"/>
                </a:lnTo>
                <a:lnTo>
                  <a:pt x="21600" y="21600"/>
                </a:lnTo>
              </a:path>
            </a:pathLst>
          </a:custGeom>
          <a:ln w="28575">
            <a:solidFill>
              <a:srgbClr val="2683C6"/>
            </a:solidFill>
            <a:round/>
          </a:ln>
        </p:spPr>
        <p:txBody>
          <a:bodyPr lIns="0" tIns="0" rIns="0" bIns="0"/>
          <a:lstStyle/>
          <a:p>
            <a:pPr lvl="0"/>
            <a:endParaRPr/>
          </a:p>
        </p:txBody>
      </p:sp>
      <p:sp>
        <p:nvSpPr>
          <p:cNvPr id="551" name="Shape 551"/>
          <p:cNvSpPr/>
          <p:nvPr/>
        </p:nvSpPr>
        <p:spPr>
          <a:xfrm flipH="1">
            <a:off x="4435100" y="1578951"/>
            <a:ext cx="3971400" cy="9301"/>
          </a:xfrm>
          <a:prstGeom prst="line">
            <a:avLst/>
          </a:prstGeom>
          <a:ln>
            <a:solidFill>
              <a:srgbClr val="A7A7A7"/>
            </a:solidFill>
            <a:prstDash val="dash"/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52" name="Shape 552"/>
          <p:cNvSpPr/>
          <p:nvPr/>
        </p:nvSpPr>
        <p:spPr>
          <a:xfrm flipH="1" flipV="1">
            <a:off x="3889499" y="2172921"/>
            <a:ext cx="4526402" cy="1"/>
          </a:xfrm>
          <a:prstGeom prst="line">
            <a:avLst/>
          </a:prstGeom>
          <a:ln>
            <a:solidFill>
              <a:srgbClr val="A7A7A7"/>
            </a:solidFill>
            <a:prstDash val="dash"/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53" name="Shape 553"/>
          <p:cNvSpPr/>
          <p:nvPr/>
        </p:nvSpPr>
        <p:spPr>
          <a:xfrm flipH="1" flipV="1">
            <a:off x="4933701" y="2526820"/>
            <a:ext cx="3472801" cy="1"/>
          </a:xfrm>
          <a:prstGeom prst="line">
            <a:avLst/>
          </a:prstGeom>
          <a:ln>
            <a:solidFill>
              <a:srgbClr val="A7A7A7"/>
            </a:solidFill>
            <a:prstDash val="dash"/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54" name="Shape 554"/>
          <p:cNvSpPr/>
          <p:nvPr/>
        </p:nvSpPr>
        <p:spPr>
          <a:xfrm flipH="1" flipV="1">
            <a:off x="3381599" y="3005796"/>
            <a:ext cx="5034302" cy="1"/>
          </a:xfrm>
          <a:prstGeom prst="line">
            <a:avLst/>
          </a:prstGeom>
          <a:ln>
            <a:solidFill>
              <a:srgbClr val="A7A7A7"/>
            </a:solidFill>
            <a:prstDash val="dash"/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55" name="Shape 555"/>
          <p:cNvSpPr/>
          <p:nvPr/>
        </p:nvSpPr>
        <p:spPr>
          <a:xfrm flipH="1">
            <a:off x="5469800" y="3367721"/>
            <a:ext cx="2936701" cy="1"/>
          </a:xfrm>
          <a:prstGeom prst="line">
            <a:avLst/>
          </a:prstGeom>
          <a:ln>
            <a:solidFill>
              <a:srgbClr val="A7A7A7"/>
            </a:solidFill>
            <a:prstDash val="dash"/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56" name="Shape 556"/>
          <p:cNvSpPr/>
          <p:nvPr/>
        </p:nvSpPr>
        <p:spPr>
          <a:xfrm flipH="1">
            <a:off x="2835800" y="3695625"/>
            <a:ext cx="5570701" cy="18901"/>
          </a:xfrm>
          <a:prstGeom prst="line">
            <a:avLst/>
          </a:prstGeom>
          <a:ln>
            <a:solidFill>
              <a:srgbClr val="A7A7A7"/>
            </a:solidFill>
            <a:prstDash val="dash"/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57" name="Shape 557"/>
          <p:cNvSpPr/>
          <p:nvPr/>
        </p:nvSpPr>
        <p:spPr>
          <a:xfrm>
            <a:off x="1948244" y="919499"/>
            <a:ext cx="448200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2000" b="1" i="1"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sz="2000" b="1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558" name="Shape 558"/>
          <p:cNvSpPr/>
          <p:nvPr/>
        </p:nvSpPr>
        <p:spPr>
          <a:xfrm>
            <a:off x="6179612" y="3968125"/>
            <a:ext cx="999001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>
              <a:defRPr sz="2000" b="1" i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 b="0" i="0"/>
            </a:pPr>
            <a:r>
              <a:t>t</a:t>
            </a:r>
          </a:p>
        </p:txBody>
      </p:sp>
      <p:sp>
        <p:nvSpPr>
          <p:cNvPr id="559" name="Shape 559"/>
          <p:cNvSpPr/>
          <p:nvPr/>
        </p:nvSpPr>
        <p:spPr>
          <a:xfrm>
            <a:off x="8322174" y="1298625"/>
            <a:ext cx="7146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t>0</a:t>
            </a:r>
          </a:p>
        </p:txBody>
      </p:sp>
      <p:sp>
        <p:nvSpPr>
          <p:cNvPr id="560" name="Shape 560"/>
          <p:cNvSpPr/>
          <p:nvPr/>
        </p:nvSpPr>
        <p:spPr>
          <a:xfrm>
            <a:off x="8322174" y="1891663"/>
            <a:ext cx="7146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t>1</a:t>
            </a:r>
          </a:p>
        </p:txBody>
      </p:sp>
      <p:sp>
        <p:nvSpPr>
          <p:cNvPr id="561" name="Shape 561"/>
          <p:cNvSpPr/>
          <p:nvPr/>
        </p:nvSpPr>
        <p:spPr>
          <a:xfrm>
            <a:off x="8322174" y="2324063"/>
            <a:ext cx="7146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t>2</a:t>
            </a:r>
          </a:p>
        </p:txBody>
      </p:sp>
      <p:sp>
        <p:nvSpPr>
          <p:cNvPr id="562" name="Shape 562"/>
          <p:cNvSpPr/>
          <p:nvPr/>
        </p:nvSpPr>
        <p:spPr>
          <a:xfrm>
            <a:off x="8322174" y="3146737"/>
            <a:ext cx="7146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t>4</a:t>
            </a:r>
          </a:p>
        </p:txBody>
      </p:sp>
      <p:sp>
        <p:nvSpPr>
          <p:cNvPr id="563" name="Shape 563"/>
          <p:cNvSpPr/>
          <p:nvPr/>
        </p:nvSpPr>
        <p:spPr>
          <a:xfrm>
            <a:off x="8322174" y="2785824"/>
            <a:ext cx="7146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t>3</a:t>
            </a:r>
          </a:p>
        </p:txBody>
      </p:sp>
      <p:sp>
        <p:nvSpPr>
          <p:cNvPr id="564" name="Shape 564"/>
          <p:cNvSpPr/>
          <p:nvPr/>
        </p:nvSpPr>
        <p:spPr>
          <a:xfrm>
            <a:off x="8322174" y="3865537"/>
            <a:ext cx="7146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t>7</a:t>
            </a:r>
          </a:p>
        </p:txBody>
      </p:sp>
      <p:sp>
        <p:nvSpPr>
          <p:cNvPr id="565" name="Shape 565"/>
          <p:cNvSpPr/>
          <p:nvPr/>
        </p:nvSpPr>
        <p:spPr>
          <a:xfrm>
            <a:off x="8322174" y="3518862"/>
            <a:ext cx="714602" cy="474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/>
            </a:pPr>
            <a:r>
              <a:t>5</a:t>
            </a:r>
          </a:p>
        </p:txBody>
      </p:sp>
      <p:sp>
        <p:nvSpPr>
          <p:cNvPr id="566" name="Shape 566"/>
          <p:cNvSpPr/>
          <p:nvPr/>
        </p:nvSpPr>
        <p:spPr>
          <a:xfrm flipH="1">
            <a:off x="7000025" y="4047026"/>
            <a:ext cx="1411201" cy="9301"/>
          </a:xfrm>
          <a:prstGeom prst="line">
            <a:avLst/>
          </a:prstGeom>
          <a:ln>
            <a:solidFill>
              <a:srgbClr val="A7A7A7"/>
            </a:solidFill>
            <a:prstDash val="dash"/>
            <a:round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grpSp>
        <p:nvGrpSpPr>
          <p:cNvPr id="574" name="Group 574"/>
          <p:cNvGrpSpPr/>
          <p:nvPr/>
        </p:nvGrpSpPr>
        <p:grpSpPr>
          <a:xfrm>
            <a:off x="7536275" y="1572045"/>
            <a:ext cx="338701" cy="2500477"/>
            <a:chOff x="0" y="0"/>
            <a:chExt cx="338700" cy="2500475"/>
          </a:xfrm>
        </p:grpSpPr>
        <p:sp>
          <p:nvSpPr>
            <p:cNvPr id="567" name="Shape 567"/>
            <p:cNvSpPr/>
            <p:nvPr/>
          </p:nvSpPr>
          <p:spPr>
            <a:xfrm flipH="1">
              <a:off x="0" y="599925"/>
              <a:ext cx="338701" cy="1"/>
            </a:xfrm>
            <a:prstGeom prst="line">
              <a:avLst/>
            </a:prstGeom>
            <a:noFill/>
            <a:ln w="38100" cap="flat">
              <a:solidFill>
                <a:srgbClr val="28C4C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568" name="Shape 568"/>
            <p:cNvSpPr/>
            <p:nvPr/>
          </p:nvSpPr>
          <p:spPr>
            <a:xfrm flipH="1">
              <a:off x="0" y="954775"/>
              <a:ext cx="338701" cy="1"/>
            </a:xfrm>
            <a:prstGeom prst="line">
              <a:avLst/>
            </a:prstGeom>
            <a:noFill/>
            <a:ln w="38100" cap="flat">
              <a:solidFill>
                <a:srgbClr val="28C4C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569" name="Shape 569"/>
            <p:cNvSpPr/>
            <p:nvPr/>
          </p:nvSpPr>
          <p:spPr>
            <a:xfrm flipH="1">
              <a:off x="0" y="1433749"/>
              <a:ext cx="338701" cy="1"/>
            </a:xfrm>
            <a:prstGeom prst="line">
              <a:avLst/>
            </a:prstGeom>
            <a:noFill/>
            <a:ln w="38100" cap="flat">
              <a:solidFill>
                <a:srgbClr val="28C4C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570" name="Shape 570"/>
            <p:cNvSpPr/>
            <p:nvPr/>
          </p:nvSpPr>
          <p:spPr>
            <a:xfrm flipH="1">
              <a:off x="0" y="1795675"/>
              <a:ext cx="338701" cy="1"/>
            </a:xfrm>
            <a:prstGeom prst="line">
              <a:avLst/>
            </a:prstGeom>
            <a:noFill/>
            <a:ln w="38100" cap="flat">
              <a:solidFill>
                <a:srgbClr val="28C4C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571" name="Shape 571"/>
            <p:cNvSpPr/>
            <p:nvPr/>
          </p:nvSpPr>
          <p:spPr>
            <a:xfrm flipH="1">
              <a:off x="0" y="2124849"/>
              <a:ext cx="338701" cy="1"/>
            </a:xfrm>
            <a:prstGeom prst="line">
              <a:avLst/>
            </a:prstGeom>
            <a:noFill/>
            <a:ln w="38100" cap="flat">
              <a:solidFill>
                <a:srgbClr val="28C4C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572" name="Shape 572"/>
            <p:cNvSpPr/>
            <p:nvPr/>
          </p:nvSpPr>
          <p:spPr>
            <a:xfrm flipH="1">
              <a:off x="0" y="2500475"/>
              <a:ext cx="338701" cy="1"/>
            </a:xfrm>
            <a:prstGeom prst="line">
              <a:avLst/>
            </a:prstGeom>
            <a:noFill/>
            <a:ln w="38100" cap="flat">
              <a:solidFill>
                <a:srgbClr val="28C4C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  <p:sp>
          <p:nvSpPr>
            <p:cNvPr id="573" name="Shape 573"/>
            <p:cNvSpPr/>
            <p:nvPr/>
          </p:nvSpPr>
          <p:spPr>
            <a:xfrm flipH="1" flipV="1">
              <a:off x="0" y="-1"/>
              <a:ext cx="338701" cy="2"/>
            </a:xfrm>
            <a:prstGeom prst="line">
              <a:avLst/>
            </a:prstGeom>
            <a:noFill/>
            <a:ln w="38100" cap="flat">
              <a:solidFill>
                <a:srgbClr val="28C4CC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defTabSz="457200">
                <a:defRPr sz="1200">
                  <a:latin typeface="+mn-lt"/>
                  <a:ea typeface="+mn-ea"/>
                  <a:cs typeface="+mn-cs"/>
                  <a:sym typeface="Helvetica"/>
                </a:defRPr>
              </a:pPr>
              <a:endParaRPr sz="1200"/>
            </a:p>
          </p:txBody>
        </p:sp>
      </p:grpSp>
      <p:sp>
        <p:nvSpPr>
          <p:cNvPr id="575" name="Shape 575"/>
          <p:cNvSpPr/>
          <p:nvPr/>
        </p:nvSpPr>
        <p:spPr>
          <a:xfrm>
            <a:off x="7456350" y="1408699"/>
            <a:ext cx="467101" cy="2888102"/>
          </a:xfrm>
          <a:prstGeom prst="roundRect">
            <a:avLst>
              <a:gd name="adj" fmla="val 16667"/>
            </a:avLst>
          </a:prstGeom>
          <a:ln w="19050">
            <a:solidFill>
              <a:srgbClr val="3E8853"/>
            </a:solidFill>
            <a:prstDash val="dash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76" name="Shape 576"/>
          <p:cNvSpPr/>
          <p:nvPr/>
        </p:nvSpPr>
        <p:spPr>
          <a:xfrm>
            <a:off x="7465801" y="873975"/>
            <a:ext cx="536101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2000" b="1" i="1">
                <a:latin typeface="Calibri"/>
                <a:ea typeface="Calibri"/>
                <a:cs typeface="Calibri"/>
                <a:sym typeface="Calibri"/>
              </a:rPr>
              <a:t>D’</a:t>
            </a:r>
            <a:r>
              <a:rPr sz="2000" b="1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577" name="Shape 577"/>
          <p:cNvSpPr/>
          <p:nvPr/>
        </p:nvSpPr>
        <p:spPr>
          <a:xfrm>
            <a:off x="8455370" y="889548"/>
            <a:ext cx="448201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2000" b="1" i="1"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sz="2000" b="1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578" name="Shape 578"/>
          <p:cNvSpPr/>
          <p:nvPr/>
        </p:nvSpPr>
        <p:spPr>
          <a:xfrm>
            <a:off x="8445925" y="1408699"/>
            <a:ext cx="467101" cy="2888102"/>
          </a:xfrm>
          <a:prstGeom prst="roundRect">
            <a:avLst>
              <a:gd name="adj" fmla="val 16667"/>
            </a:avLst>
          </a:prstGeom>
          <a:ln w="19050">
            <a:solidFill>
              <a:srgbClr val="3E8853"/>
            </a:solidFill>
            <a:prstDash val="dash"/>
            <a:round/>
          </a:ln>
        </p:spPr>
        <p:txBody>
          <a:bodyPr lIns="0" tIns="0" rIns="0" bIns="0" anchor="ctr"/>
          <a:lstStyle/>
          <a:p>
            <a:pPr lvl="0"/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9280845" y="889548"/>
            <a:ext cx="448201" cy="492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/>
          <a:p>
            <a:pPr lvl="0">
              <a:defRPr sz="1800"/>
            </a:pPr>
            <a:r>
              <a:rPr sz="2000" b="1" i="1"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sz="2000" b="1" i="1" baseline="-25000">
                <a:latin typeface="Calibri"/>
                <a:ea typeface="Calibri"/>
                <a:cs typeface="Calibri"/>
                <a:sym typeface="Calibri"/>
              </a:rPr>
              <a:t>i</a:t>
            </a:r>
          </a:p>
        </p:txBody>
      </p:sp>
      <p:sp>
        <p:nvSpPr>
          <p:cNvPr id="580" name="Shape 580"/>
          <p:cNvSpPr/>
          <p:nvPr/>
        </p:nvSpPr>
        <p:spPr>
          <a:xfrm>
            <a:off x="9149651" y="2520263"/>
            <a:ext cx="579395" cy="6557"/>
          </a:xfrm>
          <a:prstGeom prst="line">
            <a:avLst/>
          </a:prstGeom>
          <a:ln w="38100">
            <a:solidFill>
              <a:srgbClr val="A7A7A7"/>
            </a:solidFill>
            <a:round/>
            <a:headEnd type="triangle"/>
          </a:ln>
        </p:spPr>
        <p:txBody>
          <a:bodyPr lIns="0" tIns="0" rIns="0" bIns="0"/>
          <a:lstStyle/>
          <a:p>
            <a:pPr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sz="1200"/>
          </a:p>
        </p:txBody>
      </p:sp>
      <p:sp>
        <p:nvSpPr>
          <p:cNvPr id="581" name="Shape 581"/>
          <p:cNvSpPr>
            <a:spLocks noGrp="1"/>
          </p:cNvSpPr>
          <p:nvPr>
            <p:ph type="sldNum" sz="quarter" idx="2"/>
          </p:nvPr>
        </p:nvSpPr>
        <p:spPr>
          <a:xfrm>
            <a:off x="7964629" y="6526778"/>
            <a:ext cx="984020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1400">
                <a:latin typeface="Arial"/>
                <a:ea typeface="Arial"/>
                <a:cs typeface="Arial"/>
                <a:sym typeface="Arial"/>
              </a:defRPr>
            </a:lvl2pPr>
            <a:lvl3pPr>
              <a:defRPr sz="1400">
                <a:latin typeface="Arial"/>
                <a:ea typeface="Arial"/>
                <a:cs typeface="Arial"/>
                <a:sym typeface="Arial"/>
              </a:defRPr>
            </a:lvl3pPr>
            <a:lvl4pPr>
              <a:defRPr sz="1400">
                <a:latin typeface="Arial"/>
                <a:ea typeface="Arial"/>
                <a:cs typeface="Arial"/>
                <a:sym typeface="Arial"/>
              </a:defRPr>
            </a:lvl4pPr>
            <a:lvl5pPr>
              <a:defRPr sz="1400">
                <a:latin typeface="Arial"/>
                <a:ea typeface="Arial"/>
                <a:cs typeface="Arial"/>
                <a:sym typeface="Arial"/>
              </a:defRPr>
            </a:lvl5pPr>
            <a:lvl6pPr>
              <a:defRPr sz="1400">
                <a:latin typeface="Arial"/>
                <a:ea typeface="Arial"/>
                <a:cs typeface="Arial"/>
                <a:sym typeface="Arial"/>
              </a:defRPr>
            </a:lvl6pPr>
            <a:lvl7pPr>
              <a:defRPr sz="1400">
                <a:latin typeface="Arial"/>
                <a:ea typeface="Arial"/>
                <a:cs typeface="Arial"/>
                <a:sym typeface="Arial"/>
              </a:defRPr>
            </a:lvl7pPr>
            <a:lvl8pPr>
              <a:defRPr sz="1400">
                <a:latin typeface="Arial"/>
                <a:ea typeface="Arial"/>
                <a:cs typeface="Arial"/>
                <a:sym typeface="Arial"/>
              </a:defRPr>
            </a:lvl8pPr>
            <a:lvl9pPr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smtClean="0"/>
              <a:pPr lvl="0">
                <a:defRPr sz="1800">
                  <a:solidFill>
                    <a:srgbClr val="000000"/>
                  </a:solidFill>
                </a:defRPr>
              </a:pPr>
              <a:t>12</a:t>
            </a:fld>
            <a:endParaRPr sz="1000">
              <a:solidFill>
                <a:srgbClr val="FFFFFF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5388FD-DC6B-C44E-88CA-B71A70D3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Transformation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610652-081F-9B47-A465-FE9477CE56C5}"/>
              </a:ext>
            </a:extLst>
          </p:cNvPr>
          <p:cNvSpPr txBox="1"/>
          <p:nvPr/>
        </p:nvSpPr>
        <p:spPr>
          <a:xfrm>
            <a:off x="9868072" y="1745161"/>
            <a:ext cx="14254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2D55"/>
                </a:solidFill>
                <a:latin typeface="Caveat" pitchFamily="2" charset="77"/>
              </a:rPr>
              <a:t>Choosing</a:t>
            </a:r>
            <a:r>
              <a:rPr lang="en-US" sz="2000" dirty="0">
                <a:solidFill>
                  <a:srgbClr val="FF2D55"/>
                </a:solidFill>
                <a:latin typeface="Caveat" pitchFamily="2" charset="77"/>
              </a:rPr>
              <a:t> this capacity, 2 tickets will incur</a:t>
            </a:r>
          </a:p>
        </p:txBody>
      </p:sp>
    </p:spTree>
    <p:extLst>
      <p:ext uri="{BB962C8B-B14F-4D97-AF65-F5344CB8AC3E}">
        <p14:creationId xmlns:p14="http://schemas.microsoft.com/office/powerpoint/2010/main" val="6657347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Shape 583"/>
          <p:cNvSpPr>
            <a:spLocks noGrp="1"/>
          </p:cNvSpPr>
          <p:nvPr>
            <p:ph type="body" idx="1"/>
          </p:nvPr>
        </p:nvSpPr>
        <p:spPr>
          <a:xfrm>
            <a:off x="1085781" y="4383900"/>
            <a:ext cx="9793233" cy="2141701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584200" indent="-355600"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Transformed problem:</a:t>
            </a:r>
          </a:p>
          <a:p>
            <a:pPr marL="1028700" lvl="1">
              <a:buFont typeface="Wingdings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Choose one capacity candidate per VM to minimize overall tickets </a:t>
            </a:r>
          </a:p>
          <a:p>
            <a:pPr marL="571500" indent="-342900">
              <a:spcBef>
                <a:spcPts val="1000"/>
              </a:spcBef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Represents a </a:t>
            </a:r>
            <a:r>
              <a:rPr sz="2000" b="1" dirty="0">
                <a:solidFill>
                  <a:schemeClr val="bg1">
                    <a:lumMod val="50000"/>
                  </a:schemeClr>
                </a:solidFill>
              </a:rPr>
              <a:t>multi choice knapsack</a:t>
            </a: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 problem</a:t>
            </a:r>
          </a:p>
          <a:p>
            <a:pPr marL="1028700" lvl="1">
              <a:buFont typeface="Wingdings" pitchFamily="2" charset="2"/>
              <a:buChar char="§"/>
              <a:defRPr sz="1800">
                <a:solidFill>
                  <a:srgbClr val="000000"/>
                </a:solidFill>
              </a:defRPr>
            </a:pPr>
            <a:r>
              <a:rPr sz="2000" dirty="0">
                <a:solidFill>
                  <a:schemeClr val="bg1">
                    <a:lumMod val="50000"/>
                  </a:schemeClr>
                </a:solidFill>
              </a:rPr>
              <a:t>Efficient heuristics exist, e.g., [1]</a:t>
            </a:r>
          </a:p>
        </p:txBody>
      </p:sp>
      <p:pic>
        <p:nvPicPr>
          <p:cNvPr id="585" name="image30.png" descr="rt.png"/>
          <p:cNvPicPr/>
          <p:nvPr/>
        </p:nvPicPr>
        <p:blipFill>
          <a:blip r:embed="rId2"/>
          <a:stretch>
            <a:fillRect/>
          </a:stretch>
        </p:blipFill>
        <p:spPr>
          <a:xfrm>
            <a:off x="1676401" y="1247400"/>
            <a:ext cx="4476075" cy="30061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88" name="Group 588"/>
          <p:cNvGrpSpPr/>
          <p:nvPr/>
        </p:nvGrpSpPr>
        <p:grpSpPr>
          <a:xfrm>
            <a:off x="5785583" y="1314949"/>
            <a:ext cx="4572019" cy="633002"/>
            <a:chOff x="0" y="67025"/>
            <a:chExt cx="4572018" cy="633000"/>
          </a:xfrm>
        </p:grpSpPr>
        <p:sp>
          <p:nvSpPr>
            <p:cNvPr id="586" name="Shape 586"/>
            <p:cNvSpPr/>
            <p:nvPr/>
          </p:nvSpPr>
          <p:spPr>
            <a:xfrm>
              <a:off x="0" y="67025"/>
              <a:ext cx="4572018" cy="633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22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4222" y="21600"/>
                  </a:lnTo>
                  <a:lnTo>
                    <a:pt x="4222" y="9000"/>
                  </a:lnTo>
                  <a:lnTo>
                    <a:pt x="0" y="10390"/>
                  </a:lnTo>
                  <a:lnTo>
                    <a:pt x="4222" y="3600"/>
                  </a:lnTo>
                  <a:close/>
                </a:path>
              </a:pathLst>
            </a:custGeom>
            <a:solidFill>
              <a:srgbClr val="EEECE1"/>
            </a:solidFill>
            <a:ln w="9525" cap="flat">
              <a:noFill/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200">
                <a:latin typeface="Lato" panose="020F0502020204030203" pitchFamily="34" charset="77"/>
              </a:endParaRPr>
            </a:p>
          </p:txBody>
        </p:sp>
        <p:sp>
          <p:nvSpPr>
            <p:cNvPr id="587" name="Shape 587"/>
            <p:cNvSpPr/>
            <p:nvPr/>
          </p:nvSpPr>
          <p:spPr>
            <a:xfrm>
              <a:off x="893717" y="168098"/>
              <a:ext cx="3678300" cy="430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sz="1600" dirty="0">
                  <a:latin typeface="Lato" panose="020F0502020204030203" pitchFamily="34" charset="77"/>
                </a:rPr>
                <a:t>Sum of tickets for chosen capacities</a:t>
              </a:r>
            </a:p>
          </p:txBody>
        </p:sp>
      </p:grpSp>
      <p:grpSp>
        <p:nvGrpSpPr>
          <p:cNvPr id="591" name="Group 591"/>
          <p:cNvGrpSpPr/>
          <p:nvPr/>
        </p:nvGrpSpPr>
        <p:grpSpPr>
          <a:xfrm>
            <a:off x="6161874" y="2247313"/>
            <a:ext cx="4195728" cy="677076"/>
            <a:chOff x="0" y="215168"/>
            <a:chExt cx="4195727" cy="677074"/>
          </a:xfrm>
        </p:grpSpPr>
        <p:sp>
          <p:nvSpPr>
            <p:cNvPr id="589" name="Shape 589"/>
            <p:cNvSpPr/>
            <p:nvPr/>
          </p:nvSpPr>
          <p:spPr>
            <a:xfrm>
              <a:off x="0" y="237205"/>
              <a:ext cx="4195727" cy="633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6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2664" y="21600"/>
                  </a:lnTo>
                  <a:lnTo>
                    <a:pt x="2664" y="9000"/>
                  </a:lnTo>
                  <a:lnTo>
                    <a:pt x="0" y="3504"/>
                  </a:lnTo>
                  <a:lnTo>
                    <a:pt x="2664" y="3600"/>
                  </a:lnTo>
                  <a:close/>
                </a:path>
              </a:pathLst>
            </a:custGeom>
            <a:solidFill>
              <a:srgbClr val="EEECE1"/>
            </a:solidFill>
            <a:ln w="9525" cap="flat">
              <a:noFill/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200">
                <a:latin typeface="Lato" panose="020F0502020204030203" pitchFamily="34" charset="77"/>
              </a:endParaRPr>
            </a:p>
          </p:txBody>
        </p:sp>
        <p:sp>
          <p:nvSpPr>
            <p:cNvPr id="590" name="Shape 590"/>
            <p:cNvSpPr/>
            <p:nvPr/>
          </p:nvSpPr>
          <p:spPr>
            <a:xfrm>
              <a:off x="517426" y="215168"/>
              <a:ext cx="3678300" cy="6770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/>
            <a:p>
              <a:pPr lvl="0" algn="ctr">
                <a:defRPr sz="1800"/>
              </a:pPr>
              <a:r>
                <a:rPr sz="1600" b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Sum of VM chosen capacities</a:t>
              </a:r>
              <a:r>
                <a:rPr sz="1600" b="1" i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 C</a:t>
              </a:r>
              <a:r>
                <a:rPr sz="1600" b="1" i="1" baseline="-2711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i</a:t>
              </a:r>
              <a:r>
                <a:rPr sz="1600" b="1" i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 </a:t>
              </a:r>
              <a:r>
                <a:rPr sz="1600" b="1">
                  <a:solidFill>
                    <a:srgbClr val="0000FF"/>
                  </a:solidFill>
                  <a:latin typeface="Lato" panose="020F0502020204030203" pitchFamily="34" charset="77"/>
                  <a:ea typeface="Calibri"/>
                  <a:cs typeface="Calibri"/>
                  <a:sym typeface="Calibri"/>
                </a:rPr>
                <a:t>below available total capacity</a:t>
              </a:r>
            </a:p>
          </p:txBody>
        </p:sp>
      </p:grpSp>
      <p:grpSp>
        <p:nvGrpSpPr>
          <p:cNvPr id="594" name="Group 594"/>
          <p:cNvGrpSpPr/>
          <p:nvPr/>
        </p:nvGrpSpPr>
        <p:grpSpPr>
          <a:xfrm>
            <a:off x="6048991" y="3319700"/>
            <a:ext cx="4377911" cy="633002"/>
            <a:chOff x="0" y="0"/>
            <a:chExt cx="4377910" cy="633000"/>
          </a:xfrm>
        </p:grpSpPr>
        <p:sp>
          <p:nvSpPr>
            <p:cNvPr id="592" name="Shape 592"/>
            <p:cNvSpPr/>
            <p:nvPr/>
          </p:nvSpPr>
          <p:spPr>
            <a:xfrm>
              <a:off x="0" y="0"/>
              <a:ext cx="4377910" cy="6330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1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3110" y="21600"/>
                  </a:lnTo>
                  <a:lnTo>
                    <a:pt x="3110" y="9000"/>
                  </a:lnTo>
                  <a:lnTo>
                    <a:pt x="0" y="1891"/>
                  </a:lnTo>
                  <a:lnTo>
                    <a:pt x="3110" y="3600"/>
                  </a:lnTo>
                  <a:close/>
                </a:path>
              </a:pathLst>
            </a:custGeom>
            <a:solidFill>
              <a:srgbClr val="EEECE1"/>
            </a:solidFill>
            <a:ln w="9525" cap="flat">
              <a:noFill/>
              <a:prstDash val="solid"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/>
              <a:endParaRPr sz="1200">
                <a:latin typeface="Lato" panose="020F0502020204030203" pitchFamily="34" charset="77"/>
              </a:endParaRPr>
            </a:p>
          </p:txBody>
        </p:sp>
        <p:sp>
          <p:nvSpPr>
            <p:cNvPr id="593" name="Shape 593"/>
            <p:cNvSpPr/>
            <p:nvPr/>
          </p:nvSpPr>
          <p:spPr>
            <a:xfrm>
              <a:off x="630309" y="101073"/>
              <a:ext cx="3747601" cy="4308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91424" tIns="91424" rIns="91424" bIns="91424" numCol="1" anchor="ctr">
              <a:spAutoFit/>
            </a:bodyPr>
            <a:lstStyle>
              <a:lvl1pPr algn="ctr">
                <a:defRPr sz="1800" b="1">
                  <a:solidFill>
                    <a:srgbClr val="0000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b="0">
                  <a:solidFill>
                    <a:srgbClr val="000000"/>
                  </a:solidFill>
                </a:defRPr>
              </a:pPr>
              <a:r>
                <a:rPr sz="1600">
                  <a:latin typeface="Lato" panose="020F0502020204030203" pitchFamily="34" charset="77"/>
                </a:rPr>
                <a:t>Force one candidate per VM</a:t>
              </a:r>
            </a:p>
          </p:txBody>
        </p:sp>
      </p:grpSp>
      <p:sp>
        <p:nvSpPr>
          <p:cNvPr id="595" name="Shape 595"/>
          <p:cNvSpPr/>
          <p:nvPr/>
        </p:nvSpPr>
        <p:spPr>
          <a:xfrm>
            <a:off x="1312986" y="6118449"/>
            <a:ext cx="9566027" cy="46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1424" tIns="91424" rIns="91424" bIns="91424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dirty="0">
                <a:solidFill>
                  <a:schemeClr val="tx2"/>
                </a:solidFill>
              </a:rPr>
              <a:t>[1] D. </a:t>
            </a:r>
            <a:r>
              <a:rPr dirty="0" err="1">
                <a:solidFill>
                  <a:schemeClr val="tx2"/>
                </a:solidFill>
              </a:rPr>
              <a:t>Pisinger</a:t>
            </a:r>
            <a:r>
              <a:rPr dirty="0">
                <a:solidFill>
                  <a:schemeClr val="tx2"/>
                </a:solidFill>
              </a:rPr>
              <a:t>, “A minimal algorithm for the multiple-choice knapsack problem,” 1995.</a:t>
            </a:r>
          </a:p>
        </p:txBody>
      </p:sp>
      <p:sp>
        <p:nvSpPr>
          <p:cNvPr id="596" name="Shape 596"/>
          <p:cNvSpPr>
            <a:spLocks noGrp="1"/>
          </p:cNvSpPr>
          <p:nvPr>
            <p:ph type="sldNum" sz="quarter" idx="2"/>
          </p:nvPr>
        </p:nvSpPr>
        <p:spPr>
          <a:xfrm>
            <a:off x="10977622" y="6294500"/>
            <a:ext cx="984020" cy="231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699" tIns="45699" rIns="45699" bIns="45699" anchor="ctr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1400">
                <a:latin typeface="Arial"/>
                <a:ea typeface="Arial"/>
                <a:cs typeface="Arial"/>
                <a:sym typeface="Arial"/>
              </a:defRPr>
            </a:lvl2pPr>
            <a:lvl3pPr>
              <a:defRPr sz="1400">
                <a:latin typeface="Arial"/>
                <a:ea typeface="Arial"/>
                <a:cs typeface="Arial"/>
                <a:sym typeface="Arial"/>
              </a:defRPr>
            </a:lvl3pPr>
            <a:lvl4pPr>
              <a:defRPr sz="1400">
                <a:latin typeface="Arial"/>
                <a:ea typeface="Arial"/>
                <a:cs typeface="Arial"/>
                <a:sym typeface="Arial"/>
              </a:defRPr>
            </a:lvl4pPr>
            <a:lvl5pPr>
              <a:defRPr sz="1400">
                <a:latin typeface="Arial"/>
                <a:ea typeface="Arial"/>
                <a:cs typeface="Arial"/>
                <a:sym typeface="Arial"/>
              </a:defRPr>
            </a:lvl5pPr>
            <a:lvl6pPr>
              <a:defRPr sz="1400">
                <a:latin typeface="Arial"/>
                <a:ea typeface="Arial"/>
                <a:cs typeface="Arial"/>
                <a:sym typeface="Arial"/>
              </a:defRPr>
            </a:lvl6pPr>
            <a:lvl7pPr>
              <a:defRPr sz="1400">
                <a:latin typeface="Arial"/>
                <a:ea typeface="Arial"/>
                <a:cs typeface="Arial"/>
                <a:sym typeface="Arial"/>
              </a:defRPr>
            </a:lvl7pPr>
            <a:lvl8pPr>
              <a:defRPr sz="1400">
                <a:latin typeface="Arial"/>
                <a:ea typeface="Arial"/>
                <a:cs typeface="Arial"/>
                <a:sym typeface="Arial"/>
              </a:defRPr>
            </a:lvl8pPr>
            <a:lvl9pPr>
              <a:defRPr sz="1400"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lang="en-US" smtClean="0"/>
              <a:pPr lvl="0">
                <a:defRPr sz="1800">
                  <a:solidFill>
                    <a:srgbClr val="000000"/>
                  </a:solidFill>
                </a:defRPr>
              </a:pPr>
              <a:t>13</a:t>
            </a:fld>
            <a:endParaRPr sz="1000" dirty="0">
              <a:solidFill>
                <a:srgbClr val="FFFFFF"/>
              </a:solidFill>
            </a:endParaRPr>
          </a:p>
        </p:txBody>
      </p:sp>
      <p:sp>
        <p:nvSpPr>
          <p:cNvPr id="18" name="Title 2">
            <a:extLst>
              <a:ext uri="{FF2B5EF4-FFF2-40B4-BE49-F238E27FC236}">
                <a16:creationId xmlns:a16="http://schemas.microsoft.com/office/drawing/2014/main" id="{D5D03AB2-A0BA-1041-AF37-98355B567A4E}"/>
              </a:ext>
            </a:extLst>
          </p:cNvPr>
          <p:cNvSpPr txBox="1">
            <a:spLocks/>
          </p:cNvSpPr>
          <p:nvPr/>
        </p:nvSpPr>
        <p:spPr>
          <a:xfrm>
            <a:off x="1344000" y="920"/>
            <a:ext cx="996285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Problem Transformation: </a:t>
            </a:r>
          </a:p>
        </p:txBody>
      </p:sp>
    </p:spTree>
    <p:extLst>
      <p:ext uri="{BB962C8B-B14F-4D97-AF65-F5344CB8AC3E}">
        <p14:creationId xmlns:p14="http://schemas.microsoft.com/office/powerpoint/2010/main" val="93270708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EAA99-4F3D-F242-B844-889551536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6B486-A675-1847-8CD8-134DDA781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F6DD40-E906-D04A-999F-ABC2686DD22A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94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Optimization Solution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023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Optimization"/>
          <p:cNvSpPr txBox="1">
            <a:spLocks noGrp="1"/>
          </p:cNvSpPr>
          <p:nvPr>
            <p:ph type="title"/>
          </p:nvPr>
        </p:nvSpPr>
        <p:spPr>
          <a:xfrm>
            <a:off x="880216" y="152034"/>
            <a:ext cx="7923815" cy="1240141"/>
          </a:xfrm>
          <a:prstGeom prst="rect">
            <a:avLst/>
          </a:prstGeom>
        </p:spPr>
        <p:txBody>
          <a:bodyPr/>
          <a:lstStyle/>
          <a:p>
            <a:r>
              <a:rPr dirty="0"/>
              <a:t>Optimization</a:t>
            </a:r>
            <a:br>
              <a:rPr lang="en-US" dirty="0"/>
            </a:br>
            <a:endParaRPr dirty="0"/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382" y="1559169"/>
            <a:ext cx="5336519" cy="4598665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General form:…">
            <a:extLst>
              <a:ext uri="{FF2B5EF4-FFF2-40B4-BE49-F238E27FC236}">
                <a16:creationId xmlns:a16="http://schemas.microsoft.com/office/drawing/2014/main" id="{8EF58234-F995-9C45-A210-793CDE51EA36}"/>
              </a:ext>
            </a:extLst>
          </p:cNvPr>
          <p:cNvSpPr txBox="1">
            <a:spLocks/>
          </p:cNvSpPr>
          <p:nvPr/>
        </p:nvSpPr>
        <p:spPr>
          <a:xfrm>
            <a:off x="1061219" y="1392175"/>
            <a:ext cx="8616800" cy="473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Linear programing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Linear objective and constraints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Solver: simplex methods (closed form)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77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Non-linear programming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Convex objective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Non-convex objective 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With constraints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Without constraints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77"/>
            </a:endParaRPr>
          </a:p>
          <a:p>
            <a:pPr lvl="5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  <a:sym typeface="Wingdings" pitchFamily="2" charset="2"/>
              </a:rPr>
              <a:t>Solving steps: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  <a:sym typeface="Wingdings" pitchFamily="2" charset="2"/>
              </a:rPr>
              <a:t>Check the type of programming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Change formulation, e.g., from primal to dual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Try to solve unconstrainted problem</a:t>
            </a: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77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995454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Optimization Problems"/>
          <p:cNvSpPr txBox="1">
            <a:spLocks noGrp="1"/>
          </p:cNvSpPr>
          <p:nvPr>
            <p:ph type="title"/>
          </p:nvPr>
        </p:nvSpPr>
        <p:spPr>
          <a:xfrm>
            <a:off x="1191599" y="32242"/>
            <a:ext cx="9716235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Optimization Problems</a:t>
            </a:r>
          </a:p>
        </p:txBody>
      </p:sp>
      <p:sp>
        <p:nvSpPr>
          <p:cNvPr id="167" name="General form:…"/>
          <p:cNvSpPr txBox="1">
            <a:spLocks noGrp="1"/>
          </p:cNvSpPr>
          <p:nvPr>
            <p:ph type="body" idx="1"/>
          </p:nvPr>
        </p:nvSpPr>
        <p:spPr>
          <a:xfrm>
            <a:off x="1191598" y="1421469"/>
            <a:ext cx="10217619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General form:</a:t>
            </a:r>
          </a:p>
          <a:p>
            <a:endParaRPr sz="2400" dirty="0"/>
          </a:p>
          <a:p>
            <a:endParaRPr sz="2400" dirty="0"/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Cost function 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sz="2400" dirty="0"/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Constraint set example</a:t>
            </a:r>
          </a:p>
          <a:p>
            <a:pPr>
              <a:buFont typeface="Courier New" panose="02070309020205020404" pitchFamily="49" charset="0"/>
              <a:buChar char="o"/>
            </a:pPr>
            <a:endParaRPr sz="2400" dirty="0"/>
          </a:p>
          <a:p>
            <a:pPr marL="38100" indent="0">
              <a:buNone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Unconstraint if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C77C22-AE9E-8D4E-AA16-FD2C293CB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75" y="1724066"/>
            <a:ext cx="2864601" cy="8976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C815D9-C4B0-2542-81B6-FECE36A08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25" y="3028211"/>
            <a:ext cx="2324100" cy="41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3EA2ADF-70FF-D84B-8DCF-073169864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4218054"/>
            <a:ext cx="10799617" cy="426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9B6661-6A0C-6C43-8330-812F81156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5675" y="5429466"/>
            <a:ext cx="858982" cy="23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87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ocal Minima and Global Minima"/>
          <p:cNvSpPr txBox="1">
            <a:spLocks noGrp="1"/>
          </p:cNvSpPr>
          <p:nvPr>
            <p:ph type="title"/>
          </p:nvPr>
        </p:nvSpPr>
        <p:spPr>
          <a:xfrm>
            <a:off x="1191600" y="75823"/>
            <a:ext cx="10238400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Local Minima and Global Minima</a:t>
            </a:r>
          </a:p>
        </p:txBody>
      </p:sp>
      <p:sp>
        <p:nvSpPr>
          <p:cNvPr id="175" name="Most optimization problems have no close form solution…"/>
          <p:cNvSpPr txBox="1">
            <a:spLocks noGrp="1"/>
          </p:cNvSpPr>
          <p:nvPr>
            <p:ph type="body" idx="1"/>
          </p:nvPr>
        </p:nvSpPr>
        <p:spPr>
          <a:xfrm>
            <a:off x="1190107" y="1454721"/>
            <a:ext cx="10119631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Most optimization problems have no close form solution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We then aim to find a minima through iterative methods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Global minima</a:t>
            </a:r>
          </a:p>
          <a:p>
            <a:pPr>
              <a:buFont typeface="Courier New" panose="02070309020205020404" pitchFamily="49" charset="0"/>
              <a:buChar char="o"/>
            </a:pPr>
            <a:endParaRPr sz="2400" dirty="0"/>
          </a:p>
          <a:p>
            <a:pPr>
              <a:buFont typeface="Courier New" panose="02070309020205020404" pitchFamily="49" charset="0"/>
              <a:buChar char="o"/>
            </a:pPr>
            <a:endParaRPr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Local minima , there exists </a:t>
            </a:r>
          </a:p>
        </p:txBody>
      </p:sp>
      <p:pic>
        <p:nvPicPr>
          <p:cNvPr id="179" name="equation.pdf" descr="equat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384" y="4449199"/>
            <a:ext cx="147525" cy="168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352" y="2642584"/>
            <a:ext cx="5615963" cy="3239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B5157F-BB5C-DB4B-8C80-E48130FE7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235" y="4262358"/>
            <a:ext cx="444500" cy="355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B289CE-384C-EE42-AE2F-FBF325F68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76" y="5269299"/>
            <a:ext cx="62230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A89FCB-79E5-4F42-B902-59FA814BAE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2684" y="3097801"/>
            <a:ext cx="42037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805CBE-6A30-524C-850C-7E139BBE4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284" y="2486981"/>
            <a:ext cx="4445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98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onvex Set"/>
          <p:cNvSpPr txBox="1">
            <a:spLocks noGrp="1"/>
          </p:cNvSpPr>
          <p:nvPr>
            <p:ph type="title"/>
          </p:nvPr>
        </p:nvSpPr>
        <p:spPr>
          <a:xfrm>
            <a:off x="1108473" y="29127"/>
            <a:ext cx="10155272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Convex Set</a:t>
            </a:r>
          </a:p>
        </p:txBody>
      </p:sp>
      <p:sp>
        <p:nvSpPr>
          <p:cNvPr id="185" name="A subset C of       is called convex if"/>
          <p:cNvSpPr txBox="1">
            <a:spLocks noGrp="1"/>
          </p:cNvSpPr>
          <p:nvPr>
            <p:ph type="body" sz="half" idx="1"/>
          </p:nvPr>
        </p:nvSpPr>
        <p:spPr>
          <a:xfrm>
            <a:off x="947768" y="1416966"/>
            <a:ext cx="5590531" cy="4738571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dirty="0"/>
              <a:t>A subset </a:t>
            </a:r>
            <a:r>
              <a:rPr i="1" dirty="0"/>
              <a:t>C</a:t>
            </a:r>
            <a:r>
              <a:rPr dirty="0"/>
              <a:t> of       </a:t>
            </a:r>
            <a:r>
              <a:rPr lang="en-US" dirty="0"/>
              <a:t>  </a:t>
            </a:r>
            <a:r>
              <a:rPr dirty="0"/>
              <a:t>is called convex if </a:t>
            </a:r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38057"/>
            <a:ext cx="5848549" cy="5117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B54E5F1-273B-7A4A-8A85-167E8C6E1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033" y="1658245"/>
            <a:ext cx="546100" cy="342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2D20B3E-21BF-A742-B0AC-3EEA0976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2317" y="2773043"/>
            <a:ext cx="3746500" cy="469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AE7E77-2BD8-3A4E-ACF7-E0B87AB289B0}"/>
              </a:ext>
            </a:extLst>
          </p:cNvPr>
          <p:cNvSpPr txBox="1"/>
          <p:nvPr/>
        </p:nvSpPr>
        <p:spPr>
          <a:xfrm>
            <a:off x="6965482" y="430378"/>
            <a:ext cx="472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2D55"/>
                </a:solidFill>
                <a:latin typeface="Happy Monkey" panose="02000500000000020004" pitchFamily="2" charset="0"/>
              </a:rPr>
              <a:t>Which one is convex set?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5F77B-42C7-1746-BA31-3096F75DCA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7537" y="3487782"/>
            <a:ext cx="40894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031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2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8C8D4E-B6E4-154A-BA0E-6CE51DB2D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599" y="274650"/>
            <a:ext cx="10332185" cy="1143000"/>
          </a:xfrm>
        </p:spPr>
        <p:txBody>
          <a:bodyPr/>
          <a:lstStyle/>
          <a:p>
            <a:r>
              <a:rPr lang="en-US" dirty="0" err="1"/>
              <a:t>Opt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815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onvex Function"/>
          <p:cNvSpPr txBox="1">
            <a:spLocks noGrp="1"/>
          </p:cNvSpPr>
          <p:nvPr>
            <p:ph type="title"/>
          </p:nvPr>
        </p:nvSpPr>
        <p:spPr>
          <a:xfrm>
            <a:off x="802267" y="177976"/>
            <a:ext cx="8616800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Convex Function</a:t>
            </a:r>
          </a:p>
        </p:txBody>
      </p:sp>
      <p:sp>
        <p:nvSpPr>
          <p:cNvPr id="193" name="is called convex if…"/>
          <p:cNvSpPr txBox="1">
            <a:spLocks noGrp="1"/>
          </p:cNvSpPr>
          <p:nvPr>
            <p:ph type="body" sz="half" idx="1"/>
          </p:nvPr>
        </p:nvSpPr>
        <p:spPr>
          <a:xfrm>
            <a:off x="454123" y="1320976"/>
            <a:ext cx="6570132" cy="537484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                </a:t>
            </a:r>
            <a:r>
              <a:rPr lang="en-US" sz="2400" dirty="0"/>
              <a:t>                      i</a:t>
            </a:r>
            <a:r>
              <a:rPr sz="2400" dirty="0"/>
              <a:t>s called convex if</a:t>
            </a:r>
            <a:br>
              <a:rPr sz="2400" dirty="0"/>
            </a:br>
            <a:br>
              <a:rPr sz="2400" dirty="0"/>
            </a:br>
            <a:endParaRPr sz="2400" dirty="0"/>
          </a:p>
          <a:p>
            <a:pPr>
              <a:buFont typeface="Courier New" panose="02070309020205020404" pitchFamily="49" charset="0"/>
              <a:buChar char="o"/>
            </a:pPr>
            <a:endParaRPr sz="2400" dirty="0"/>
          </a:p>
          <a:p>
            <a:pPr>
              <a:buFont typeface="Courier New" panose="02070309020205020404" pitchFamily="49" charset="0"/>
              <a:buChar char="o"/>
            </a:pPr>
            <a:endParaRPr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If the inequality is strict whenever</a:t>
            </a: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  <a:p>
            <a:pPr marL="38100" indent="0">
              <a:buNone/>
            </a:pPr>
            <a:r>
              <a:rPr lang="en-US" sz="2400" dirty="0"/>
              <a:t>        then </a:t>
            </a:r>
            <a:r>
              <a:rPr lang="en-US" sz="2400" i="1" dirty="0"/>
              <a:t>f</a:t>
            </a:r>
            <a:r>
              <a:rPr lang="en-US" sz="2400" dirty="0"/>
              <a:t> is called strictly convex</a:t>
            </a:r>
          </a:p>
          <a:p>
            <a:pPr marL="38100" indent="0">
              <a:buNone/>
            </a:pPr>
            <a:endParaRPr sz="2400" dirty="0"/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255" y="989628"/>
            <a:ext cx="4907156" cy="2948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164F0F-A146-D04F-B675-EC847C7B0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33" y="1487005"/>
            <a:ext cx="1704576" cy="3577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715CEC-269F-6343-B9D3-620A88491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848" y="2101685"/>
            <a:ext cx="3550576" cy="9820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FA3D78-F874-264F-A19E-C8991EF6D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0495" y="3366257"/>
            <a:ext cx="3550576" cy="40798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CCA8BC-68D8-364B-AB2C-CA4A18811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678" y="4654837"/>
            <a:ext cx="3911600" cy="4699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6AEB71-2F21-3547-8768-E1D4AC0C81EB}"/>
              </a:ext>
            </a:extLst>
          </p:cNvPr>
          <p:cNvSpPr txBox="1"/>
          <p:nvPr/>
        </p:nvSpPr>
        <p:spPr>
          <a:xfrm>
            <a:off x="6974833" y="4519142"/>
            <a:ext cx="472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2D55"/>
                </a:solidFill>
                <a:latin typeface="Happy Monkey" panose="02000500000000020004" pitchFamily="2" charset="0"/>
              </a:rPr>
              <a:t>What are important criteria? </a:t>
            </a:r>
          </a:p>
        </p:txBody>
      </p:sp>
    </p:spTree>
    <p:extLst>
      <p:ext uri="{BB962C8B-B14F-4D97-AF65-F5344CB8AC3E}">
        <p14:creationId xmlns:p14="http://schemas.microsoft.com/office/powerpoint/2010/main" val="2778926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irst-order condition"/>
          <p:cNvSpPr txBox="1">
            <a:spLocks noGrp="1"/>
          </p:cNvSpPr>
          <p:nvPr>
            <p:ph type="title"/>
          </p:nvPr>
        </p:nvSpPr>
        <p:spPr>
          <a:xfrm>
            <a:off x="817527" y="-49546"/>
            <a:ext cx="10092928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First-order condition</a:t>
            </a:r>
          </a:p>
        </p:txBody>
      </p:sp>
      <p:sp>
        <p:nvSpPr>
          <p:cNvPr id="204" name="f is convex if and only if…"/>
          <p:cNvSpPr txBox="1">
            <a:spLocks noGrp="1"/>
          </p:cNvSpPr>
          <p:nvPr>
            <p:ph type="body" idx="1"/>
          </p:nvPr>
        </p:nvSpPr>
        <p:spPr>
          <a:xfrm>
            <a:off x="1191599" y="1420300"/>
            <a:ext cx="10383873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400" i="1" dirty="0"/>
              <a:t>f</a:t>
            </a:r>
            <a:r>
              <a:rPr sz="2400" dirty="0"/>
              <a:t> is convex if and only if</a:t>
            </a:r>
          </a:p>
          <a:p>
            <a:pPr>
              <a:buFont typeface="Courier New" panose="02070309020205020404" pitchFamily="49" charset="0"/>
              <a:buChar char="o"/>
            </a:pPr>
            <a:endParaRPr sz="2400" dirty="0"/>
          </a:p>
          <a:p>
            <a:pPr>
              <a:buFont typeface="Courier New" panose="02070309020205020404" pitchFamily="49" charset="0"/>
              <a:buChar char="o"/>
            </a:pPr>
            <a:endParaRPr sz="2400" dirty="0"/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If the inequality is strict, then </a:t>
            </a:r>
            <a:r>
              <a:rPr sz="2400" i="1" dirty="0"/>
              <a:t>f</a:t>
            </a:r>
            <a:r>
              <a:rPr sz="2400" dirty="0"/>
              <a:t> is strictly convex </a:t>
            </a: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001" y="3788500"/>
            <a:ext cx="7901399" cy="25994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CC2EDF-8F98-BB48-9A64-DC9EC5EC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950" y="2083700"/>
            <a:ext cx="66421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781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econd-order conditions"/>
          <p:cNvSpPr txBox="1">
            <a:spLocks noGrp="1"/>
          </p:cNvSpPr>
          <p:nvPr>
            <p:ph type="title"/>
          </p:nvPr>
        </p:nvSpPr>
        <p:spPr>
          <a:xfrm>
            <a:off x="1004564" y="19850"/>
            <a:ext cx="10155272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Second-order conditions</a:t>
            </a:r>
          </a:p>
        </p:txBody>
      </p:sp>
      <p:sp>
        <p:nvSpPr>
          <p:cNvPr id="209" name="f is convex if and only if…"/>
          <p:cNvSpPr txBox="1">
            <a:spLocks noGrp="1"/>
          </p:cNvSpPr>
          <p:nvPr>
            <p:ph type="body" idx="1"/>
          </p:nvPr>
        </p:nvSpPr>
        <p:spPr>
          <a:xfrm>
            <a:off x="1191600" y="1519723"/>
            <a:ext cx="9760418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  <a:defRPr i="1"/>
            </a:pPr>
            <a:r>
              <a:rPr sz="2400" dirty="0"/>
              <a:t>f </a:t>
            </a:r>
            <a:r>
              <a:rPr sz="2400" i="0" dirty="0"/>
              <a:t>is convex if and only if </a:t>
            </a:r>
          </a:p>
          <a:p>
            <a:pPr>
              <a:buFont typeface="Courier New" panose="02070309020205020404" pitchFamily="49" charset="0"/>
              <a:buChar char="o"/>
              <a:defRPr i="1"/>
            </a:pPr>
            <a:endParaRPr sz="2400" i="0" dirty="0"/>
          </a:p>
          <a:p>
            <a:pPr>
              <a:buFont typeface="Courier New" panose="02070309020205020404" pitchFamily="49" charset="0"/>
              <a:buChar char="o"/>
              <a:defRPr i="1"/>
            </a:pPr>
            <a:endParaRPr sz="2400" i="0" dirty="0"/>
          </a:p>
          <a:p>
            <a:pPr>
              <a:buFont typeface="Courier New" panose="02070309020205020404" pitchFamily="49" charset="0"/>
              <a:buChar char="o"/>
              <a:defRPr i="1"/>
            </a:pPr>
            <a:endParaRPr sz="2400" i="0" dirty="0"/>
          </a:p>
          <a:p>
            <a:pPr>
              <a:buFont typeface="Courier New" panose="02070309020205020404" pitchFamily="49" charset="0"/>
              <a:buChar char="o"/>
              <a:defRPr i="1"/>
            </a:pPr>
            <a:r>
              <a:rPr sz="2400" dirty="0"/>
              <a:t>f</a:t>
            </a:r>
            <a:r>
              <a:rPr sz="2400" i="0" dirty="0"/>
              <a:t> is strictly convex if and only if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F4FDA2-9ABA-234F-B589-B7286C8C2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400" y="2647950"/>
            <a:ext cx="3911600" cy="520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BB57C3-5D38-6E4F-BC2A-A46F1C336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200" y="4607900"/>
            <a:ext cx="39116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388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onvex and Non-convex Examples"/>
          <p:cNvSpPr txBox="1">
            <a:spLocks noGrp="1"/>
          </p:cNvSpPr>
          <p:nvPr>
            <p:ph type="title"/>
          </p:nvPr>
        </p:nvSpPr>
        <p:spPr>
          <a:xfrm>
            <a:off x="1025345" y="72150"/>
            <a:ext cx="9885110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Convex and Non-convex Examples </a:t>
            </a:r>
          </a:p>
        </p:txBody>
      </p:sp>
      <p:sp>
        <p:nvSpPr>
          <p:cNvPr id="214" name="Convex…"/>
          <p:cNvSpPr txBox="1">
            <a:spLocks noGrp="1"/>
          </p:cNvSpPr>
          <p:nvPr>
            <p:ph type="body" idx="1"/>
          </p:nvPr>
        </p:nvSpPr>
        <p:spPr>
          <a:xfrm>
            <a:off x="1025345" y="1422442"/>
            <a:ext cx="8616800" cy="4736400"/>
          </a:xfrm>
          <a:prstGeom prst="rect">
            <a:avLst/>
          </a:prstGeom>
        </p:spPr>
        <p:txBody>
          <a:bodyPr/>
          <a:lstStyle/>
          <a:p>
            <a:pPr marL="342900" indent="-342900" defTabSz="573010">
              <a:buFont typeface="Courier New" panose="02070309020205020404" pitchFamily="49" charset="0"/>
              <a:buChar char="o"/>
              <a:defRPr sz="2256"/>
            </a:pPr>
            <a:r>
              <a:rPr sz="2400" dirty="0"/>
              <a:t>Convex</a:t>
            </a:r>
          </a:p>
          <a:p>
            <a:pPr marL="1002767" lvl="1" indent="-429756" defTabSz="573010">
              <a:buFont typeface="Arial" panose="020B0604020202020204" pitchFamily="34" charset="0"/>
              <a:buChar char="•"/>
              <a:defRPr sz="2256"/>
            </a:pPr>
            <a:r>
              <a:rPr dirty="0"/>
              <a:t>Linear regression </a:t>
            </a:r>
            <a:br>
              <a:rPr dirty="0"/>
            </a:br>
            <a:endParaRPr dirty="0"/>
          </a:p>
          <a:p>
            <a:pPr marL="1002767" lvl="1" indent="-429756" defTabSz="573010">
              <a:buFont typeface="Arial" panose="020B0604020202020204" pitchFamily="34" charset="0"/>
              <a:buChar char="•"/>
              <a:defRPr sz="2256"/>
            </a:pPr>
            <a:endParaRPr dirty="0"/>
          </a:p>
          <a:p>
            <a:pPr marL="1002767" lvl="1" indent="-429756" defTabSz="573010">
              <a:buFont typeface="Arial" panose="020B0604020202020204" pitchFamily="34" charset="0"/>
              <a:buChar char="•"/>
              <a:defRPr sz="2256"/>
            </a:pPr>
            <a:r>
              <a:rPr dirty="0" err="1"/>
              <a:t>Softmax</a:t>
            </a:r>
            <a:r>
              <a:rPr dirty="0"/>
              <a:t> regression</a:t>
            </a:r>
          </a:p>
          <a:p>
            <a:pPr marL="342900" indent="-342900" defTabSz="573010">
              <a:buFont typeface="Courier New" panose="02070309020205020404" pitchFamily="49" charset="0"/>
              <a:buChar char="o"/>
              <a:defRPr sz="2256"/>
            </a:pPr>
            <a:r>
              <a:rPr sz="2400" dirty="0"/>
              <a:t>Non-convex</a:t>
            </a:r>
          </a:p>
          <a:p>
            <a:pPr marL="1002767" lvl="1" indent="-429756" defTabSz="573010">
              <a:buFont typeface="Arial" panose="020B0604020202020204" pitchFamily="34" charset="0"/>
              <a:buChar char="•"/>
              <a:defRPr sz="2256"/>
            </a:pPr>
            <a:r>
              <a:rPr dirty="0"/>
              <a:t>Multi-layer perception</a:t>
            </a:r>
          </a:p>
          <a:p>
            <a:pPr marL="1002767" lvl="1" indent="-429756" defTabSz="573010">
              <a:buFont typeface="Arial" panose="020B0604020202020204" pitchFamily="34" charset="0"/>
              <a:buChar char="•"/>
              <a:defRPr sz="2256"/>
            </a:pPr>
            <a:r>
              <a:rPr dirty="0"/>
              <a:t>Convolution neural networks</a:t>
            </a:r>
          </a:p>
          <a:p>
            <a:pPr marL="1002767" lvl="1" indent="-429756" defTabSz="573010">
              <a:buFont typeface="Arial" panose="020B0604020202020204" pitchFamily="34" charset="0"/>
              <a:buChar char="•"/>
              <a:defRPr sz="2256"/>
            </a:pPr>
            <a:r>
              <a:rPr dirty="0"/>
              <a:t>Recurrent neural networks</a:t>
            </a:r>
          </a:p>
        </p:txBody>
      </p:sp>
      <p:pic>
        <p:nvPicPr>
          <p:cNvPr id="2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032" y="2808254"/>
            <a:ext cx="4281423" cy="3668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08AB9D-6255-CC49-AE6C-CF2D8DDA1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211" y="2007405"/>
            <a:ext cx="2959577" cy="4071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36683B-9AF7-3C4C-BE32-792519029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706" y="2600036"/>
            <a:ext cx="6072500" cy="39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04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vex Optimization"/>
          <p:cNvSpPr txBox="1">
            <a:spLocks noGrp="1"/>
          </p:cNvSpPr>
          <p:nvPr>
            <p:ph type="title"/>
          </p:nvPr>
        </p:nvSpPr>
        <p:spPr>
          <a:xfrm>
            <a:off x="1108472" y="26311"/>
            <a:ext cx="10286055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Convex Optimization</a:t>
            </a:r>
          </a:p>
        </p:txBody>
      </p:sp>
      <p:sp>
        <p:nvSpPr>
          <p:cNvPr id="220" name="If f is a convex function, and C is a convex set, then the problem is called a convex problem…"/>
          <p:cNvSpPr txBox="1">
            <a:spLocks noGrp="1"/>
          </p:cNvSpPr>
          <p:nvPr>
            <p:ph type="body" sz="half" idx="1"/>
          </p:nvPr>
        </p:nvSpPr>
        <p:spPr>
          <a:xfrm>
            <a:off x="1108472" y="1345775"/>
            <a:ext cx="10286056" cy="2401416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If </a:t>
            </a:r>
            <a:r>
              <a:rPr sz="2400" i="1" dirty="0"/>
              <a:t>f </a:t>
            </a:r>
            <a:r>
              <a:rPr sz="2400" dirty="0"/>
              <a:t>is a convex function, and </a:t>
            </a:r>
            <a:r>
              <a:rPr sz="2400" i="1" dirty="0"/>
              <a:t>C</a:t>
            </a:r>
            <a:r>
              <a:rPr sz="2400" dirty="0"/>
              <a:t> is a convex set, then the problem is called a convex problem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Any local minima is a global minima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2400" dirty="0"/>
              <a:t>Unique global minima if strictly convex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EED3F0-6F14-4E4D-9008-06C67DBC53D2}"/>
              </a:ext>
            </a:extLst>
          </p:cNvPr>
          <p:cNvGrpSpPr/>
          <p:nvPr/>
        </p:nvGrpSpPr>
        <p:grpSpPr>
          <a:xfrm>
            <a:off x="3306227" y="3923655"/>
            <a:ext cx="5579545" cy="2374549"/>
            <a:chOff x="2386495" y="4014511"/>
            <a:chExt cx="5579545" cy="2374549"/>
          </a:xfrm>
        </p:grpSpPr>
        <p:sp>
          <p:nvSpPr>
            <p:cNvPr id="229" name="Connection Line"/>
            <p:cNvSpPr/>
            <p:nvPr/>
          </p:nvSpPr>
          <p:spPr>
            <a:xfrm>
              <a:off x="6418229" y="4100119"/>
              <a:ext cx="1547811" cy="120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6206" extrusionOk="0">
                  <a:moveTo>
                    <a:pt x="21600" y="1179"/>
                  </a:moveTo>
                  <a:cubicBezTo>
                    <a:pt x="13645" y="21600"/>
                    <a:pt x="6445" y="21207"/>
                    <a:pt x="0" y="0"/>
                  </a:cubicBez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/>
            <a:lstStyle/>
            <a:p>
              <a:endParaRPr sz="1867"/>
            </a:p>
          </p:txBody>
        </p:sp>
        <p:sp>
          <p:nvSpPr>
            <p:cNvPr id="222" name="Line"/>
            <p:cNvSpPr/>
            <p:nvPr/>
          </p:nvSpPr>
          <p:spPr>
            <a:xfrm>
              <a:off x="2386495" y="4014511"/>
              <a:ext cx="1993951" cy="13498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099" y="21431"/>
                  </a:lnTo>
                  <a:lnTo>
                    <a:pt x="16504" y="21600"/>
                  </a:lnTo>
                  <a:lnTo>
                    <a:pt x="21600" y="1233"/>
                  </a:lnTo>
                </a:path>
              </a:pathLst>
            </a:custGeom>
            <a:ln w="25400">
              <a:solidFill>
                <a:schemeClr val="accent1"/>
              </a:solidFill>
            </a:ln>
          </p:spPr>
          <p:txBody>
            <a:bodyPr lIns="60959" rIns="60959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23" name="Circle"/>
            <p:cNvSpPr/>
            <p:nvPr/>
          </p:nvSpPr>
          <p:spPr>
            <a:xfrm>
              <a:off x="2966719" y="5305212"/>
              <a:ext cx="189920" cy="18992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</p:spPr>
          <p:txBody>
            <a:bodyPr lIns="60959" rIns="60959" anchor="ctr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24" name="Circle"/>
            <p:cNvSpPr/>
            <p:nvPr/>
          </p:nvSpPr>
          <p:spPr>
            <a:xfrm>
              <a:off x="3467947" y="5305212"/>
              <a:ext cx="189919" cy="18992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</p:spPr>
          <p:txBody>
            <a:bodyPr lIns="60959" rIns="60959" anchor="ctr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25" name="Circle"/>
            <p:cNvSpPr/>
            <p:nvPr/>
          </p:nvSpPr>
          <p:spPr>
            <a:xfrm>
              <a:off x="7096977" y="5222372"/>
              <a:ext cx="189919" cy="189920"/>
            </a:xfrm>
            <a:prstGeom prst="ellipse">
              <a:avLst/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</p:spPr>
          <p:txBody>
            <a:bodyPr lIns="60959" rIns="60959" anchor="ctr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26" name="Global minima"/>
            <p:cNvSpPr txBox="1"/>
            <p:nvPr/>
          </p:nvSpPr>
          <p:spPr>
            <a:xfrm>
              <a:off x="4419500" y="6009404"/>
              <a:ext cx="1649167" cy="37965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60959" rIns="60959">
              <a:spAutoFit/>
            </a:bodyPr>
            <a:lstStyle/>
            <a:p>
              <a:r>
                <a:rPr sz="1867"/>
                <a:t>Global minima</a:t>
              </a:r>
            </a:p>
          </p:txBody>
        </p:sp>
        <p:sp>
          <p:nvSpPr>
            <p:cNvPr id="227" name="Line"/>
            <p:cNvSpPr/>
            <p:nvPr/>
          </p:nvSpPr>
          <p:spPr>
            <a:xfrm flipV="1">
              <a:off x="6284859" y="5511405"/>
              <a:ext cx="675007" cy="446041"/>
            </a:xfrm>
            <a:prstGeom prst="line">
              <a:avLst/>
            </a:prstGeom>
            <a:ln w="25400">
              <a:solidFill>
                <a:srgbClr val="A7A7A7"/>
              </a:solidFill>
              <a:tailEnd type="arrow"/>
            </a:ln>
          </p:spPr>
          <p:txBody>
            <a:bodyPr lIns="60959" rIns="60959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28" name="Line"/>
            <p:cNvSpPr/>
            <p:nvPr/>
          </p:nvSpPr>
          <p:spPr>
            <a:xfrm flipH="1" flipV="1">
              <a:off x="3748775" y="5631683"/>
              <a:ext cx="489375" cy="229919"/>
            </a:xfrm>
            <a:prstGeom prst="line">
              <a:avLst/>
            </a:prstGeom>
            <a:ln w="25400">
              <a:solidFill>
                <a:srgbClr val="A7A7A7"/>
              </a:solidFill>
              <a:tailEnd type="arrow"/>
            </a:ln>
          </p:spPr>
          <p:txBody>
            <a:bodyPr lIns="60959" rIns="60959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</p:grpSp>
    </p:spTree>
    <p:extLst>
      <p:ext uri="{BB962C8B-B14F-4D97-AF65-F5344CB8AC3E}">
        <p14:creationId xmlns:p14="http://schemas.microsoft.com/office/powerpoint/2010/main" val="1532304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roof"/>
          <p:cNvSpPr txBox="1">
            <a:spLocks noGrp="1"/>
          </p:cNvSpPr>
          <p:nvPr>
            <p:ph type="title"/>
          </p:nvPr>
        </p:nvSpPr>
        <p:spPr>
          <a:xfrm>
            <a:off x="1170683" y="30849"/>
            <a:ext cx="9757399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Proof</a:t>
            </a:r>
          </a:p>
        </p:txBody>
      </p:sp>
      <p:sp>
        <p:nvSpPr>
          <p:cNvPr id="232" name="Assume local minima   , if exists a global minima…"/>
          <p:cNvSpPr txBox="1">
            <a:spLocks noGrp="1"/>
          </p:cNvSpPr>
          <p:nvPr>
            <p:ph type="body" idx="1"/>
          </p:nvPr>
        </p:nvSpPr>
        <p:spPr>
          <a:xfrm>
            <a:off x="667932" y="1213073"/>
            <a:ext cx="10969175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dirty="0"/>
              <a:t>Assume local minima   , </a:t>
            </a:r>
            <a:r>
              <a:rPr lang="en-US" dirty="0"/>
              <a:t>   </a:t>
            </a:r>
            <a:r>
              <a:rPr dirty="0"/>
              <a:t>if exists a global minima </a:t>
            </a: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Choose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Then 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endParaRPr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Due to    is a global minima, so </a:t>
            </a:r>
            <a:br>
              <a:rPr dirty="0"/>
            </a:br>
            <a:br>
              <a:rPr dirty="0"/>
            </a:br>
            <a:r>
              <a:rPr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dirty="0"/>
              <a:t>It contradicts 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X</a:t>
            </a:r>
            <a:r>
              <a:rPr b="1" dirty="0">
                <a:solidFill>
                  <a:schemeClr val="tx1"/>
                </a:solidFill>
              </a:rPr>
              <a:t> </a:t>
            </a:r>
            <a:r>
              <a:rPr dirty="0"/>
              <a:t>   is a local minima</a:t>
            </a:r>
          </a:p>
        </p:txBody>
      </p:sp>
      <p:pic>
        <p:nvPicPr>
          <p:cNvPr id="233" name="equation.pdf" descr="equation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922" y="1554785"/>
            <a:ext cx="192229" cy="1877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equation.pdf" descr="equatio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589" y="1554785"/>
            <a:ext cx="189791" cy="2710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41474-7C7E-A347-987A-7C9D3FA25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647" y="2311119"/>
            <a:ext cx="2943872" cy="401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3FA704-68B4-0646-9D4C-7097B3C35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4010" y="2267894"/>
            <a:ext cx="36576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C4E28-633F-BF4E-B2C8-A13ED1BF36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499" y="3127327"/>
            <a:ext cx="5062741" cy="4037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858AB5-4747-B14D-B38D-C11C49499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9592" y="3840203"/>
            <a:ext cx="1787599" cy="3555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F2CE62-36D7-2342-ABBA-D3572FC3BF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932" y="4504967"/>
            <a:ext cx="10234687" cy="41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430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radient Descent"/>
          <p:cNvSpPr txBox="1">
            <a:spLocks noGrp="1"/>
          </p:cNvSpPr>
          <p:nvPr>
            <p:ph type="title"/>
          </p:nvPr>
        </p:nvSpPr>
        <p:spPr>
          <a:xfrm>
            <a:off x="501431" y="2311487"/>
            <a:ext cx="4941837" cy="2235027"/>
          </a:xfrm>
          <a:prstGeom prst="rect">
            <a:avLst/>
          </a:prstGeom>
        </p:spPr>
        <p:txBody>
          <a:bodyPr/>
          <a:lstStyle/>
          <a:p>
            <a:r>
              <a:t>Gradient Descent</a:t>
            </a:r>
          </a:p>
        </p:txBody>
      </p:sp>
      <p:pic>
        <p:nvPicPr>
          <p:cNvPr id="2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364" y="-1"/>
            <a:ext cx="6735779" cy="6858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6462721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hoose initial…"/>
          <p:cNvSpPr txBox="1">
            <a:spLocks noGrp="1"/>
          </p:cNvSpPr>
          <p:nvPr>
            <p:ph type="body" idx="1"/>
          </p:nvPr>
        </p:nvSpPr>
        <p:spPr>
          <a:xfrm>
            <a:off x="1191599" y="1472367"/>
            <a:ext cx="8616800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dirty="0"/>
              <a:t>Choose initial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dirty="0"/>
              <a:t>At time </a:t>
            </a:r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r>
              <a:rPr dirty="0"/>
              <a:t> </a:t>
            </a:r>
            <a:r>
              <a:rPr lang="en-US" dirty="0"/>
              <a:t> </a:t>
            </a:r>
            <a:r>
              <a:rPr dirty="0"/>
              <a:t> </a:t>
            </a:r>
            <a:r>
              <a:rPr lang="en-US" dirty="0"/>
              <a:t> </a:t>
            </a:r>
            <a:r>
              <a:rPr dirty="0"/>
              <a:t>is called learning rate</a:t>
            </a:r>
          </a:p>
        </p:txBody>
      </p:sp>
      <p:sp>
        <p:nvSpPr>
          <p:cNvPr id="246" name="Algorithm"/>
          <p:cNvSpPr txBox="1">
            <a:spLocks noGrp="1"/>
          </p:cNvSpPr>
          <p:nvPr>
            <p:ph type="title"/>
          </p:nvPr>
        </p:nvSpPr>
        <p:spPr>
          <a:xfrm>
            <a:off x="1191599" y="47339"/>
            <a:ext cx="10134491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Algorithm</a:t>
            </a:r>
          </a:p>
        </p:txBody>
      </p:sp>
      <p:pic>
        <p:nvPicPr>
          <p:cNvPr id="25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853" y="1270464"/>
            <a:ext cx="5186088" cy="3721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376B00-A2BE-284E-B9B0-08A52C89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573" y="2869044"/>
            <a:ext cx="4610100" cy="469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00413F-437D-5F4D-A07B-2F317A77F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409" y="3858151"/>
            <a:ext cx="374301" cy="507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BC0FF-AAE0-254F-9829-D877F2582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643" y="2273493"/>
            <a:ext cx="1562100" cy="254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E0394-1907-6643-8F08-702DFF45A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982" y="1801092"/>
            <a:ext cx="355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0369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The Choice of Learning Rate"/>
          <p:cNvSpPr txBox="1">
            <a:spLocks noGrp="1"/>
          </p:cNvSpPr>
          <p:nvPr>
            <p:ph type="title"/>
          </p:nvPr>
        </p:nvSpPr>
        <p:spPr>
          <a:xfrm>
            <a:off x="1046127" y="0"/>
            <a:ext cx="9989018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The Choice of Learning Rate</a:t>
            </a:r>
          </a:p>
        </p:txBody>
      </p:sp>
      <p:sp>
        <p:nvSpPr>
          <p:cNvPr id="255" name="Given              , for any f, by the Taylor expansion…"/>
          <p:cNvSpPr txBox="1">
            <a:spLocks noGrp="1"/>
          </p:cNvSpPr>
          <p:nvPr>
            <p:ph type="body" idx="1"/>
          </p:nvPr>
        </p:nvSpPr>
        <p:spPr>
          <a:xfrm>
            <a:off x="630491" y="1143000"/>
            <a:ext cx="10965764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dirty="0"/>
              <a:t>Given              </a:t>
            </a:r>
            <a:r>
              <a:rPr lang="en-US" dirty="0"/>
              <a:t>      </a:t>
            </a:r>
            <a:r>
              <a:rPr dirty="0"/>
              <a:t>, </a:t>
            </a:r>
            <a:r>
              <a:rPr lang="en-US" dirty="0"/>
              <a:t>  </a:t>
            </a:r>
            <a:r>
              <a:rPr dirty="0"/>
              <a:t>for any </a:t>
            </a:r>
            <a:r>
              <a:rPr i="1" dirty="0"/>
              <a:t>f, </a:t>
            </a:r>
            <a:r>
              <a:rPr dirty="0"/>
              <a:t>by the Taylor expansion</a:t>
            </a:r>
          </a:p>
          <a:p>
            <a:pPr>
              <a:buFont typeface="Courier New" panose="02070309020205020404" pitchFamily="49" charset="0"/>
              <a:buChar char="o"/>
            </a:pPr>
            <a:endParaRPr i="1" dirty="0"/>
          </a:p>
          <a:p>
            <a:pPr>
              <a:buFont typeface="Courier New" panose="02070309020205020404" pitchFamily="49" charset="0"/>
              <a:buChar char="o"/>
            </a:pPr>
            <a:endParaRPr i="1" dirty="0"/>
          </a:p>
          <a:p>
            <a:pPr>
              <a:buFont typeface="Courier New" panose="02070309020205020404" pitchFamily="49" charset="0"/>
              <a:buChar char="o"/>
            </a:pPr>
            <a:r>
              <a:rPr dirty="0"/>
              <a:t>Choose small enough learning rate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855BBB-C1F6-1F41-985B-8F133EF9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359" y="1409507"/>
            <a:ext cx="1282700" cy="36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BEC42F-D7DA-534D-8293-27AF87430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00" y="2154111"/>
            <a:ext cx="4597400" cy="419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2AA737-49E4-0343-A74E-99F574378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0" y="3035876"/>
            <a:ext cx="2311400" cy="36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1E1C0-7343-564F-BE92-1ABE34D89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887" y="3819272"/>
            <a:ext cx="2565400" cy="368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127238-9048-8048-A6FD-68E207C46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3359" y="4801998"/>
            <a:ext cx="67564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110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onvergence Rate"/>
          <p:cNvSpPr txBox="1">
            <a:spLocks noGrp="1"/>
          </p:cNvSpPr>
          <p:nvPr>
            <p:ph type="title"/>
          </p:nvPr>
        </p:nvSpPr>
        <p:spPr>
          <a:xfrm>
            <a:off x="1151402" y="0"/>
            <a:ext cx="10070780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Convergence Rate</a:t>
            </a:r>
          </a:p>
        </p:txBody>
      </p:sp>
      <p:sp>
        <p:nvSpPr>
          <p:cNvPr id="263" name="Assume f is convex, and its gradient is Lipschitz continuous with constant L…"/>
          <p:cNvSpPr txBox="1">
            <a:spLocks noGrp="1"/>
          </p:cNvSpPr>
          <p:nvPr>
            <p:ph type="body" idx="1"/>
          </p:nvPr>
        </p:nvSpPr>
        <p:spPr>
          <a:xfrm>
            <a:off x="983781" y="1251563"/>
            <a:ext cx="10820291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Assume </a:t>
            </a:r>
            <a:r>
              <a:rPr sz="2800" i="1" dirty="0"/>
              <a:t>f </a:t>
            </a:r>
            <a:r>
              <a:rPr sz="2800" dirty="0"/>
              <a:t>is convex, and its gradient is Lipschitz continuous with constant </a:t>
            </a:r>
            <a:r>
              <a:rPr sz="2800" i="1" dirty="0"/>
              <a:t>L</a:t>
            </a:r>
          </a:p>
          <a:p>
            <a:pPr lvl="1"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sz="2800" i="1" dirty="0"/>
          </a:p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If use learning rate             </a:t>
            </a:r>
            <a:r>
              <a:rPr lang="en-US" sz="2800" dirty="0"/>
              <a:t>         </a:t>
            </a:r>
            <a:r>
              <a:rPr sz="2800" dirty="0"/>
              <a:t>, after </a:t>
            </a:r>
            <a:r>
              <a:rPr sz="2800" i="1" dirty="0"/>
              <a:t>T</a:t>
            </a:r>
            <a:r>
              <a:rPr sz="2800" dirty="0"/>
              <a:t> steps</a:t>
            </a:r>
          </a:p>
          <a:p>
            <a:pPr>
              <a:buFont typeface="Courier New" panose="02070309020205020404" pitchFamily="49" charset="0"/>
              <a:buChar char="o"/>
            </a:pPr>
            <a:endParaRPr sz="2800" dirty="0"/>
          </a:p>
          <a:p>
            <a:pPr>
              <a:buFont typeface="Courier New" panose="02070309020205020404" pitchFamily="49" charset="0"/>
              <a:buChar char="o"/>
            </a:pPr>
            <a:endParaRPr sz="28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sz="2800" dirty="0"/>
              <a:t>Convergence rate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sz="2800" dirty="0"/>
              <a:t>To get                        </a:t>
            </a:r>
            <a:r>
              <a:rPr lang="en-US" sz="2800" dirty="0"/>
              <a:t>                  </a:t>
            </a:r>
            <a:r>
              <a:rPr sz="2800" dirty="0"/>
              <a:t> </a:t>
            </a:r>
            <a:r>
              <a:rPr lang="en-US" sz="2800" dirty="0"/>
              <a:t>      </a:t>
            </a:r>
            <a:r>
              <a:rPr sz="2800" dirty="0"/>
              <a:t>, </a:t>
            </a:r>
            <a:r>
              <a:rPr lang="en-US" sz="2800" dirty="0"/>
              <a:t> </a:t>
            </a:r>
            <a:r>
              <a:rPr sz="2800" dirty="0"/>
              <a:t>needs            </a:t>
            </a:r>
            <a:r>
              <a:rPr lang="en-US" sz="2800" dirty="0"/>
              <a:t>       </a:t>
            </a:r>
            <a:r>
              <a:rPr sz="2800" dirty="0"/>
              <a:t>iterations</a:t>
            </a:r>
          </a:p>
        </p:txBody>
      </p:sp>
      <p:sp>
        <p:nvSpPr>
          <p:cNvPr id="267" name="Gradient does not change dramatically"/>
          <p:cNvSpPr/>
          <p:nvPr/>
        </p:nvSpPr>
        <p:spPr>
          <a:xfrm>
            <a:off x="8092312" y="2196258"/>
            <a:ext cx="3432176" cy="15541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865" y="0"/>
                </a:moveTo>
                <a:cubicBezTo>
                  <a:pt x="4448" y="0"/>
                  <a:pt x="4110" y="748"/>
                  <a:pt x="4110" y="1669"/>
                </a:cubicBezTo>
                <a:lnTo>
                  <a:pt x="4110" y="6965"/>
                </a:lnTo>
                <a:lnTo>
                  <a:pt x="0" y="10304"/>
                </a:lnTo>
                <a:lnTo>
                  <a:pt x="4110" y="13642"/>
                </a:lnTo>
                <a:lnTo>
                  <a:pt x="4110" y="19931"/>
                </a:lnTo>
                <a:cubicBezTo>
                  <a:pt x="4110" y="20852"/>
                  <a:pt x="4448" y="21600"/>
                  <a:pt x="4865" y="21600"/>
                </a:cubicBezTo>
                <a:lnTo>
                  <a:pt x="20844" y="21600"/>
                </a:lnTo>
                <a:cubicBezTo>
                  <a:pt x="21261" y="21600"/>
                  <a:pt x="21600" y="20852"/>
                  <a:pt x="21600" y="19931"/>
                </a:cubicBezTo>
                <a:lnTo>
                  <a:pt x="21600" y="1669"/>
                </a:lnTo>
                <a:cubicBezTo>
                  <a:pt x="21600" y="748"/>
                  <a:pt x="21261" y="0"/>
                  <a:pt x="20844" y="0"/>
                </a:cubicBezTo>
                <a:lnTo>
                  <a:pt x="4865" y="0"/>
                </a:lnTo>
                <a:close/>
              </a:path>
            </a:pathLst>
          </a:custGeom>
          <a:noFill/>
          <a:ln w="12700">
            <a:noFill/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60959" rIns="60959" anchor="ctr"/>
          <a:lstStyle>
            <a:lvl1pPr>
              <a:spcBef>
                <a:spcPts val="900"/>
              </a:spcBef>
              <a:defRPr sz="2200">
                <a:solidFill>
                  <a:srgbClr val="FFFFFF"/>
                </a:solidFill>
              </a:defRPr>
            </a:lvl1pPr>
          </a:lstStyle>
          <a:p>
            <a:endParaRPr sz="2000" dirty="0">
              <a:solidFill>
                <a:srgbClr val="FF2D55"/>
              </a:solidFill>
              <a:latin typeface="Happy Monkey" panose="02000500000000020004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D4B310-876C-954D-841F-46CEA3CE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503" y="2208666"/>
            <a:ext cx="4635500" cy="36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817635B-AEE1-0A48-88B9-05CCA3B92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09" y="3016756"/>
            <a:ext cx="12446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46E66-66AE-D44F-A3DC-BA02F1D1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012" y="3546582"/>
            <a:ext cx="4432300" cy="86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8A3E1-DE22-004D-BDBE-E2BD79644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1399" y="4493022"/>
            <a:ext cx="1130300" cy="3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122FE8-3F7A-3148-B0C7-289DE65F58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1009" y="4969885"/>
            <a:ext cx="2819400" cy="368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A0029C-FE4F-794A-B6ED-82E3E73B37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003" y="4861322"/>
            <a:ext cx="1016000" cy="368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AF94146-AC9B-8E4D-B157-021EA6CA417E}"/>
              </a:ext>
            </a:extLst>
          </p:cNvPr>
          <p:cNvSpPr txBox="1"/>
          <p:nvPr/>
        </p:nvSpPr>
        <p:spPr>
          <a:xfrm>
            <a:off x="8531003" y="2689567"/>
            <a:ext cx="24978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2D55"/>
                </a:solidFill>
                <a:latin typeface="Happy Monkey" panose="02000500000000020004" pitchFamily="2" charset="0"/>
              </a:rPr>
              <a:t> Gradient does not change dramatically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98190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B8643-1E66-C944-BE43-2A52C911F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E237FD-302C-F443-9100-5ABD26DC9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6D72D1-F896-C046-AD86-6B5850F16AD2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AC1EB3-4157-5F48-9C44-D63D9296F9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5509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roof"/>
          <p:cNvSpPr txBox="1">
            <a:spLocks noGrp="1"/>
          </p:cNvSpPr>
          <p:nvPr>
            <p:ph type="title"/>
          </p:nvPr>
        </p:nvSpPr>
        <p:spPr>
          <a:xfrm>
            <a:off x="1191600" y="50849"/>
            <a:ext cx="9781200" cy="1143000"/>
          </a:xfrm>
          <a:prstGeom prst="rect">
            <a:avLst/>
          </a:prstGeom>
        </p:spPr>
        <p:txBody>
          <a:bodyPr/>
          <a:lstStyle/>
          <a:p>
            <a:r>
              <a:t>Proof</a:t>
            </a:r>
          </a:p>
        </p:txBody>
      </p:sp>
      <p:sp>
        <p:nvSpPr>
          <p:cNvPr id="273" name="Gradient L-Lipschitz means…"/>
          <p:cNvSpPr txBox="1">
            <a:spLocks noGrp="1"/>
          </p:cNvSpPr>
          <p:nvPr>
            <p:ph type="body" idx="1"/>
          </p:nvPr>
        </p:nvSpPr>
        <p:spPr>
          <a:xfrm>
            <a:off x="1191600" y="1441813"/>
            <a:ext cx="10383873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dirty="0"/>
              <a:t>Gradient L-Lipschitz means</a:t>
            </a:r>
          </a:p>
          <a:p>
            <a:pPr marL="38100" indent="0">
              <a:buNone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r>
              <a:rPr dirty="0"/>
              <a:t>Plug in </a:t>
            </a:r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r>
              <a:rPr dirty="0"/>
              <a:t>Take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AB7C29-9400-FD4F-B141-BD5D6B3D2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0" y="4976505"/>
            <a:ext cx="5092700" cy="647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A45CC7-2580-B549-B65D-B2F13385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481" y="2907768"/>
            <a:ext cx="1892300" cy="26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A1F9F0-AF2F-2F4D-8D13-9AC1EFEDB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3481" y="3411663"/>
            <a:ext cx="4419600" cy="74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19A731-31F4-FD4D-B5A6-04599E478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731" y="4467744"/>
            <a:ext cx="14859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256A4-1B0E-5A4A-AB97-A674549EC8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150138"/>
            <a:ext cx="3098800" cy="584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C83EC9-BB96-E14B-83C8-DD6603E09C8D}"/>
              </a:ext>
            </a:extLst>
          </p:cNvPr>
          <p:cNvSpPr txBox="1"/>
          <p:nvPr/>
        </p:nvSpPr>
        <p:spPr>
          <a:xfrm>
            <a:off x="8899364" y="4726776"/>
            <a:ext cx="24190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FF2D55"/>
                </a:solidFill>
                <a:latin typeface="Happy Monkey" panose="02000500000000020004" pitchFamily="2" charset="0"/>
              </a:rPr>
              <a:t>f</a:t>
            </a:r>
            <a:r>
              <a:rPr lang="en-US" sz="2400" dirty="0">
                <a:solidFill>
                  <a:srgbClr val="FF2D55"/>
                </a:solidFill>
                <a:latin typeface="Happy Monkey" panose="02000500000000020004" pitchFamily="2" charset="0"/>
              </a:rPr>
              <a:t> decreases every time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10373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roof II"/>
          <p:cNvSpPr txBox="1">
            <a:spLocks noGrp="1"/>
          </p:cNvSpPr>
          <p:nvPr>
            <p:ph type="title"/>
          </p:nvPr>
        </p:nvSpPr>
        <p:spPr>
          <a:xfrm>
            <a:off x="1191599" y="110700"/>
            <a:ext cx="9831883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Proof II</a:t>
            </a:r>
          </a:p>
        </p:txBody>
      </p:sp>
      <p:sp>
        <p:nvSpPr>
          <p:cNvPr id="282" name="By the convexity:…"/>
          <p:cNvSpPr txBox="1">
            <a:spLocks noGrp="1"/>
          </p:cNvSpPr>
          <p:nvPr>
            <p:ph type="body" idx="1"/>
          </p:nvPr>
        </p:nvSpPr>
        <p:spPr>
          <a:xfrm>
            <a:off x="450973" y="1153375"/>
            <a:ext cx="10549428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dirty="0"/>
              <a:t>By the convexity: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dirty="0"/>
              <a:t>Plug in to </a:t>
            </a:r>
          </a:p>
        </p:txBody>
      </p:sp>
      <p:sp>
        <p:nvSpPr>
          <p:cNvPr id="291" name="Line"/>
          <p:cNvSpPr/>
          <p:nvPr/>
        </p:nvSpPr>
        <p:spPr>
          <a:xfrm flipH="1">
            <a:off x="4158149" y="1785160"/>
            <a:ext cx="243488" cy="243489"/>
          </a:xfrm>
          <a:prstGeom prst="line">
            <a:avLst/>
          </a:prstGeom>
          <a:ln w="25400">
            <a:solidFill>
              <a:schemeClr val="accent1"/>
            </a:solidFill>
            <a:tailEnd type="arrow"/>
          </a:ln>
        </p:spPr>
        <p:txBody>
          <a:bodyPr lIns="60959" rIns="60959"/>
          <a:lstStyle/>
          <a:p>
            <a:pPr>
              <a:spcBef>
                <a:spcPts val="1200"/>
              </a:spcBef>
              <a:defRPr sz="4000" b="1">
                <a:solidFill>
                  <a:srgbClr val="000000"/>
                </a:solidFill>
              </a:defRPr>
            </a:pPr>
            <a:endParaRPr sz="5333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FCD2CD-0812-D54B-A8EE-3E75484A4CFB}"/>
              </a:ext>
            </a:extLst>
          </p:cNvPr>
          <p:cNvGrpSpPr/>
          <p:nvPr/>
        </p:nvGrpSpPr>
        <p:grpSpPr>
          <a:xfrm>
            <a:off x="200227" y="1328286"/>
            <a:ext cx="11814626" cy="4728222"/>
            <a:chOff x="266244" y="1420715"/>
            <a:chExt cx="11814626" cy="4728222"/>
          </a:xfrm>
        </p:grpSpPr>
        <p:pic>
          <p:nvPicPr>
            <p:cNvPr id="283" name="equation.pdf" descr="equation.pd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96765" y="1420715"/>
              <a:ext cx="4625195" cy="38804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4" name="equation.pdf" descr="equation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816" y="2575509"/>
              <a:ext cx="6661691" cy="70669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5" name="equation.pdf" descr="equation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03453" y="1867950"/>
              <a:ext cx="3794055" cy="706697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6" name="equation.pdf" descr="equation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44" y="3443432"/>
              <a:ext cx="7980216" cy="4585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7" name="equation.pdf" descr="equation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48986" y="4181782"/>
              <a:ext cx="9831884" cy="4585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8" name="equation.pdf" descr="equation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35777" y="4872408"/>
              <a:ext cx="6114209" cy="45858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89" name="equation.pdf" descr="equation.pdf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239460" y="5570563"/>
              <a:ext cx="4609273" cy="458589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90" name="Line"/>
            <p:cNvSpPr/>
            <p:nvPr/>
          </p:nvSpPr>
          <p:spPr>
            <a:xfrm flipH="1">
              <a:off x="1787313" y="3155077"/>
              <a:ext cx="823015" cy="309436"/>
            </a:xfrm>
            <a:prstGeom prst="line">
              <a:avLst/>
            </a:prstGeom>
            <a:ln w="38100">
              <a:solidFill>
                <a:schemeClr val="accent1"/>
              </a:solidFill>
              <a:tailEnd type="arrow"/>
            </a:ln>
          </p:spPr>
          <p:txBody>
            <a:bodyPr lIns="60959" rIns="60959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92" name="Line"/>
            <p:cNvSpPr/>
            <p:nvPr/>
          </p:nvSpPr>
          <p:spPr>
            <a:xfrm flipH="1">
              <a:off x="2812926" y="4673254"/>
              <a:ext cx="1258801" cy="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txBody>
            <a:bodyPr lIns="60959" rIns="60959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93" name="Line"/>
            <p:cNvSpPr/>
            <p:nvPr/>
          </p:nvSpPr>
          <p:spPr>
            <a:xfrm flipH="1">
              <a:off x="9958793" y="4673254"/>
              <a:ext cx="1258801" cy="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txBody>
            <a:bodyPr lIns="60959" rIns="60959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94" name="Line"/>
            <p:cNvSpPr/>
            <p:nvPr/>
          </p:nvSpPr>
          <p:spPr>
            <a:xfrm flipH="1">
              <a:off x="4663482" y="5450780"/>
              <a:ext cx="2865039" cy="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txBody>
            <a:bodyPr lIns="60959" rIns="60959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  <p:sp>
          <p:nvSpPr>
            <p:cNvPr id="295" name="Line"/>
            <p:cNvSpPr/>
            <p:nvPr/>
          </p:nvSpPr>
          <p:spPr>
            <a:xfrm flipH="1">
              <a:off x="4663480" y="6148936"/>
              <a:ext cx="1527837" cy="1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txBody>
            <a:bodyPr lIns="60959" rIns="60959"/>
            <a:lstStyle/>
            <a:p>
              <a:pPr>
                <a:spcBef>
                  <a:spcPts val="1200"/>
                </a:spcBef>
                <a:defRPr sz="4000" b="1">
                  <a:solidFill>
                    <a:srgbClr val="000000"/>
                  </a:solidFill>
                </a:defRPr>
              </a:pPr>
              <a:endParaRPr sz="5333"/>
            </a:p>
          </p:txBody>
        </p:sp>
      </p:grpSp>
    </p:spTree>
    <p:extLst>
      <p:ext uri="{BB962C8B-B14F-4D97-AF65-F5344CB8AC3E}">
        <p14:creationId xmlns:p14="http://schemas.microsoft.com/office/powerpoint/2010/main" val="23750711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roof III"/>
          <p:cNvSpPr txBox="1">
            <a:spLocks noGrp="1"/>
          </p:cNvSpPr>
          <p:nvPr>
            <p:ph type="title"/>
          </p:nvPr>
        </p:nvSpPr>
        <p:spPr>
          <a:xfrm>
            <a:off x="942219" y="18851"/>
            <a:ext cx="10196836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Proof III </a:t>
            </a:r>
          </a:p>
        </p:txBody>
      </p:sp>
      <p:sp>
        <p:nvSpPr>
          <p:cNvPr id="298" name="Sum all T steps…"/>
          <p:cNvSpPr txBox="1">
            <a:spLocks noGrp="1"/>
          </p:cNvSpPr>
          <p:nvPr>
            <p:ph type="body" idx="1"/>
          </p:nvPr>
        </p:nvSpPr>
        <p:spPr>
          <a:xfrm>
            <a:off x="748145" y="1246927"/>
            <a:ext cx="10961311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dirty="0"/>
              <a:t>Sum all </a:t>
            </a:r>
            <a:r>
              <a:rPr i="1" dirty="0"/>
              <a:t>T</a:t>
            </a:r>
            <a:r>
              <a:rPr dirty="0"/>
              <a:t> steps</a:t>
            </a:r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r>
              <a:rPr i="1" dirty="0"/>
              <a:t>f</a:t>
            </a:r>
            <a:r>
              <a:rPr dirty="0"/>
              <a:t> is decreasing every time: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C5F969-064E-9B40-946D-2C9D167BE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" y="1959992"/>
            <a:ext cx="8775700" cy="1028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F9D045-FF05-8E4C-8360-716857698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63" y="3355180"/>
            <a:ext cx="78867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4D91D9-6B99-6E48-BF1D-B8A2D8C60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0" y="4661195"/>
            <a:ext cx="80010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27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Apply to Deep Learning"/>
          <p:cNvSpPr txBox="1">
            <a:spLocks noGrp="1"/>
          </p:cNvSpPr>
          <p:nvPr>
            <p:ph type="title"/>
          </p:nvPr>
        </p:nvSpPr>
        <p:spPr>
          <a:xfrm>
            <a:off x="1013224" y="0"/>
            <a:ext cx="10356198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Apply to Deep Learning</a:t>
            </a:r>
          </a:p>
        </p:txBody>
      </p:sp>
      <p:sp>
        <p:nvSpPr>
          <p:cNvPr id="304" name="f is the sum of loss over all training data, x is the learnable parameters…"/>
          <p:cNvSpPr txBox="1">
            <a:spLocks noGrp="1"/>
          </p:cNvSpPr>
          <p:nvPr>
            <p:ph type="body" idx="1"/>
          </p:nvPr>
        </p:nvSpPr>
        <p:spPr>
          <a:xfrm>
            <a:off x="721119" y="1320375"/>
            <a:ext cx="10940407" cy="4738569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800" i="1" dirty="0"/>
              <a:t>f</a:t>
            </a:r>
            <a:r>
              <a:rPr sz="2800" dirty="0"/>
              <a:t> is the sum of loss over all training data, </a:t>
            </a:r>
            <a:r>
              <a:rPr sz="2800" b="1" dirty="0"/>
              <a:t>x </a:t>
            </a:r>
            <a:r>
              <a:rPr sz="2800" dirty="0"/>
              <a:t>is the learnable parameters</a:t>
            </a:r>
          </a:p>
          <a:p>
            <a:pPr>
              <a:buFont typeface="Courier New" panose="02070309020205020404" pitchFamily="49" charset="0"/>
              <a:buChar char="o"/>
            </a:pPr>
            <a:endParaRPr sz="2800" dirty="0"/>
          </a:p>
          <a:p>
            <a:pPr>
              <a:buFont typeface="Courier New" panose="02070309020205020404" pitchFamily="49" charset="0"/>
              <a:buChar char="o"/>
            </a:pPr>
            <a:endParaRPr sz="2800" dirty="0"/>
          </a:p>
          <a:p>
            <a:pPr>
              <a:buFont typeface="Courier New" panose="02070309020205020404" pitchFamily="49" charset="0"/>
              <a:buChar char="o"/>
            </a:pPr>
            <a:endParaRPr sz="2800" dirty="0"/>
          </a:p>
          <a:p>
            <a:pPr>
              <a:buFont typeface="Courier New" panose="02070309020205020404" pitchFamily="49" charset="0"/>
              <a:buChar char="o"/>
              <a:defRPr i="1"/>
            </a:pPr>
            <a:r>
              <a:rPr sz="2800" dirty="0"/>
              <a:t>f </a:t>
            </a:r>
            <a:r>
              <a:rPr sz="2800" i="0" dirty="0"/>
              <a:t>is often not convex, so the convergence analysis before cannot be applied</a:t>
            </a:r>
          </a:p>
        </p:txBody>
      </p:sp>
      <p:sp>
        <p:nvSpPr>
          <p:cNvPr id="307" name="the loss for the i-th example"/>
          <p:cNvSpPr txBox="1"/>
          <p:nvPr/>
        </p:nvSpPr>
        <p:spPr>
          <a:xfrm>
            <a:off x="6380127" y="2545725"/>
            <a:ext cx="384207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the loss for the </a:t>
            </a:r>
            <a:r>
              <a:rPr sz="2400" i="1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i</a:t>
            </a:r>
            <a:r>
              <a:rPr sz="2400" dirty="0" err="1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-th</a:t>
            </a:r>
            <a:r>
              <a:rPr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 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FD8D0D-0B8F-D246-912E-767E6D98C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923" y="2326655"/>
            <a:ext cx="2819400" cy="99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3A462D-3C21-A844-B566-A31CB9B4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422" y="2543440"/>
            <a:ext cx="7239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682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tochast Gradient Descent"/>
          <p:cNvSpPr txBox="1">
            <a:spLocks noGrp="1"/>
          </p:cNvSpPr>
          <p:nvPr>
            <p:ph type="title"/>
          </p:nvPr>
        </p:nvSpPr>
        <p:spPr>
          <a:xfrm>
            <a:off x="697464" y="1547443"/>
            <a:ext cx="4095064" cy="2903259"/>
          </a:xfrm>
          <a:prstGeom prst="rect">
            <a:avLst/>
          </a:prstGeom>
        </p:spPr>
        <p:txBody>
          <a:bodyPr/>
          <a:lstStyle/>
          <a:p>
            <a:r>
              <a:t>Stochast Gradient Descent</a:t>
            </a:r>
          </a:p>
        </p:txBody>
      </p:sp>
      <p:sp>
        <p:nvSpPr>
          <p:cNvPr id="310" name="Singapore Dollar (SGD) 1000…"/>
          <p:cNvSpPr txBox="1"/>
          <p:nvPr/>
        </p:nvSpPr>
        <p:spPr>
          <a:xfrm>
            <a:off x="6738406" y="4549934"/>
            <a:ext cx="3248964" cy="666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60959" rIns="60959">
            <a:spAutoFit/>
          </a:bodyPr>
          <a:lstStyle/>
          <a:p>
            <a:pPr algn="ctr"/>
            <a:r>
              <a:rPr sz="1867"/>
              <a:t>Singapore Dollar (SGD) 1000</a:t>
            </a:r>
          </a:p>
          <a:p>
            <a:pPr algn="ctr"/>
            <a:r>
              <a:rPr sz="1867"/>
              <a:t>~740 USD</a:t>
            </a:r>
          </a:p>
        </p:txBody>
      </p:sp>
      <p:pic>
        <p:nvPicPr>
          <p:cNvPr id="31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8134" y="1742304"/>
            <a:ext cx="5109509" cy="245934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903450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At time    , sample example…"/>
          <p:cNvSpPr txBox="1">
            <a:spLocks noGrp="1"/>
          </p:cNvSpPr>
          <p:nvPr>
            <p:ph type="body" idx="1"/>
          </p:nvPr>
        </p:nvSpPr>
        <p:spPr>
          <a:xfrm>
            <a:off x="486295" y="1169845"/>
            <a:ext cx="8616800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At time  </a:t>
            </a:r>
            <a:r>
              <a:rPr lang="en-US" sz="2800" dirty="0"/>
              <a:t> </a:t>
            </a:r>
            <a:r>
              <a:rPr sz="2800" dirty="0"/>
              <a:t> </a:t>
            </a:r>
            <a:r>
              <a:rPr lang="en-US" sz="2800" dirty="0"/>
              <a:t>  </a:t>
            </a:r>
            <a:r>
              <a:rPr sz="2800" dirty="0"/>
              <a:t>, sample example </a:t>
            </a:r>
            <a:endParaRPr sz="2800" i="1" dirty="0"/>
          </a:p>
          <a:p>
            <a:pPr>
              <a:buFont typeface="Courier New" panose="02070309020205020404" pitchFamily="49" charset="0"/>
              <a:buChar char="o"/>
            </a:pPr>
            <a:endParaRPr sz="2800" i="1" dirty="0"/>
          </a:p>
          <a:p>
            <a:pPr>
              <a:buFont typeface="Courier New" panose="02070309020205020404" pitchFamily="49" charset="0"/>
              <a:buChar char="o"/>
            </a:pPr>
            <a:endParaRPr sz="2800" i="1" dirty="0"/>
          </a:p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Compare to gradient descent</a:t>
            </a:r>
          </a:p>
        </p:txBody>
      </p:sp>
      <p:sp>
        <p:nvSpPr>
          <p:cNvPr id="313" name="Algorithm"/>
          <p:cNvSpPr txBox="1">
            <a:spLocks noGrp="1"/>
          </p:cNvSpPr>
          <p:nvPr>
            <p:ph type="title"/>
          </p:nvPr>
        </p:nvSpPr>
        <p:spPr>
          <a:xfrm>
            <a:off x="942377" y="26845"/>
            <a:ext cx="10401708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Algorithm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306" y="598345"/>
            <a:ext cx="4277980" cy="3054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934" y="3938889"/>
            <a:ext cx="3961151" cy="2842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60D7375-BAF3-EA4B-9E2A-900DEFDA9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5051" y="2197132"/>
            <a:ext cx="3873500" cy="368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54A057-8425-9B47-9ED7-843DB20FC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900" y="3757818"/>
            <a:ext cx="3594100" cy="368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DD72E5-CE3E-D644-9F77-79DF463A16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810" y="4697555"/>
            <a:ext cx="2819400" cy="990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0A1343-978C-F04D-B22D-1D00E120AA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0" y="1486222"/>
            <a:ext cx="114300" cy="228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93B293-F43B-634A-82A9-B49962033F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509" y="1479582"/>
            <a:ext cx="215900" cy="29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29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ample Example"/>
          <p:cNvSpPr txBox="1">
            <a:spLocks noGrp="1"/>
          </p:cNvSpPr>
          <p:nvPr>
            <p:ph type="title"/>
          </p:nvPr>
        </p:nvSpPr>
        <p:spPr>
          <a:xfrm>
            <a:off x="1004563" y="21485"/>
            <a:ext cx="10113709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Sample Example</a:t>
            </a:r>
          </a:p>
        </p:txBody>
      </p:sp>
      <p:sp>
        <p:nvSpPr>
          <p:cNvPr id="324" name="Two rules to sample example it at time t…"/>
          <p:cNvSpPr txBox="1">
            <a:spLocks noGrp="1"/>
          </p:cNvSpPr>
          <p:nvPr>
            <p:ph type="body" idx="1"/>
          </p:nvPr>
        </p:nvSpPr>
        <p:spPr>
          <a:xfrm>
            <a:off x="1004563" y="1228965"/>
            <a:ext cx="10113708" cy="4736400"/>
          </a:xfrm>
          <a:prstGeom prst="rect">
            <a:avLst/>
          </a:prstGeom>
        </p:spPr>
        <p:txBody>
          <a:bodyPr/>
          <a:lstStyle/>
          <a:p>
            <a:pPr marL="342900" indent="-342900" defTabSz="603488">
              <a:buFont typeface="Courier New" panose="02070309020205020404" pitchFamily="49" charset="0"/>
              <a:buChar char="o"/>
              <a:defRPr sz="2376"/>
            </a:pPr>
            <a:r>
              <a:rPr sz="2800" dirty="0"/>
              <a:t>Two rules to sample example it at time t</a:t>
            </a:r>
          </a:p>
          <a:p>
            <a:pPr marL="1056104" lvl="1" indent="-452615" defTabSz="603488">
              <a:buFont typeface="Arial" panose="020B0604020202020204" pitchFamily="34" charset="0"/>
              <a:buChar char="•"/>
              <a:defRPr sz="2376"/>
            </a:pPr>
            <a:r>
              <a:rPr dirty="0"/>
              <a:t>Random rule: choose                     </a:t>
            </a:r>
            <a:r>
              <a:rPr lang="en-US" dirty="0"/>
              <a:t>             </a:t>
            </a:r>
            <a:r>
              <a:rPr dirty="0"/>
              <a:t>uniformly at random</a:t>
            </a:r>
          </a:p>
          <a:p>
            <a:pPr marL="1056104" lvl="1" indent="-452615" defTabSz="603488">
              <a:buFont typeface="Arial" panose="020B0604020202020204" pitchFamily="34" charset="0"/>
              <a:buChar char="•"/>
              <a:defRPr sz="2376"/>
            </a:pPr>
            <a:r>
              <a:rPr dirty="0"/>
              <a:t>Cyclic rule: choose </a:t>
            </a:r>
          </a:p>
          <a:p>
            <a:pPr marL="1659595" lvl="2" indent="-452615" defTabSz="603488">
              <a:buFont typeface="Arial" panose="020B0604020202020204" pitchFamily="34" charset="0"/>
              <a:buChar char="•"/>
              <a:defRPr sz="2376"/>
            </a:pPr>
            <a:r>
              <a:rPr dirty="0"/>
              <a:t>Often called incremental gradient descent</a:t>
            </a:r>
          </a:p>
          <a:p>
            <a:pPr marL="452615" indent="-452615" defTabSz="603488">
              <a:buFont typeface="Courier New" panose="02070309020205020404" pitchFamily="49" charset="0"/>
              <a:buChar char="o"/>
              <a:defRPr sz="2376"/>
            </a:pPr>
            <a:r>
              <a:rPr sz="2800" dirty="0"/>
              <a:t>Randomized rule is more common in practice</a:t>
            </a:r>
          </a:p>
          <a:p>
            <a:pPr marL="452615" indent="-452615" defTabSz="603488">
              <a:buFont typeface="Courier New" panose="02070309020205020404" pitchFamily="49" charset="0"/>
              <a:buChar char="o"/>
              <a:defRPr sz="2376"/>
            </a:pPr>
            <a:endParaRPr sz="2800" dirty="0"/>
          </a:p>
          <a:p>
            <a:pPr marL="452615" indent="-452615" defTabSz="603488">
              <a:buFont typeface="Courier New" panose="02070309020205020404" pitchFamily="49" charset="0"/>
              <a:buChar char="o"/>
              <a:defRPr sz="2376"/>
            </a:pPr>
            <a:endParaRPr sz="2800" dirty="0"/>
          </a:p>
          <a:p>
            <a:pPr marL="1056104" lvl="1" indent="-452615" defTabSz="603488">
              <a:buFont typeface="Arial" panose="020B0604020202020204" pitchFamily="34" charset="0"/>
              <a:buChar char="•"/>
              <a:defRPr sz="2376"/>
            </a:pPr>
            <a:r>
              <a:rPr dirty="0"/>
              <a:t>An unbiased estimate of the gradient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05004C-B27D-984E-B9C6-468E53574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409" y="1820778"/>
            <a:ext cx="1574800" cy="29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0021DD-7F2A-8E44-B227-D761BDB6B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491" y="2238991"/>
            <a:ext cx="26543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EDAEDE-1D90-4F48-B9CA-A2AFEBC99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859" y="3771978"/>
            <a:ext cx="45339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368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Assume f is convex with a diminishing     , e.g.…"/>
          <p:cNvSpPr txBox="1">
            <a:spLocks noGrp="1"/>
          </p:cNvSpPr>
          <p:nvPr>
            <p:ph type="body" idx="1"/>
          </p:nvPr>
        </p:nvSpPr>
        <p:spPr>
          <a:xfrm>
            <a:off x="989507" y="1307481"/>
            <a:ext cx="10212985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dirty="0"/>
              <a:t>Assume </a:t>
            </a:r>
            <a:r>
              <a:rPr i="1" dirty="0"/>
              <a:t>f</a:t>
            </a:r>
            <a:r>
              <a:rPr dirty="0"/>
              <a:t> is convex with a diminishing     </a:t>
            </a:r>
            <a:r>
              <a:rPr lang="en-US" dirty="0"/>
              <a:t>   </a:t>
            </a:r>
            <a:r>
              <a:rPr dirty="0"/>
              <a:t>, </a:t>
            </a:r>
            <a:r>
              <a:rPr lang="en-US" dirty="0"/>
              <a:t> </a:t>
            </a:r>
            <a:r>
              <a:rPr dirty="0"/>
              <a:t>e.g.  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dirty="0"/>
          </a:p>
          <a:p>
            <a:pPr>
              <a:buFont typeface="Courier New" panose="02070309020205020404" pitchFamily="49" charset="0"/>
              <a:buChar char="o"/>
            </a:pPr>
            <a:r>
              <a:rPr dirty="0"/>
              <a:t>Under the same assumption, for gradient descent</a:t>
            </a:r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endParaRPr dirty="0"/>
          </a:p>
          <a:p>
            <a:pPr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dirty="0"/>
              <a:t>Assume gradient L-Lipschitz and fixed </a:t>
            </a:r>
          </a:p>
          <a:p>
            <a:pPr>
              <a:buFont typeface="Courier New" panose="02070309020205020404" pitchFamily="49" charset="0"/>
              <a:buChar char="o"/>
            </a:pPr>
            <a:endParaRPr dirty="0"/>
          </a:p>
          <a:p>
            <a:pPr lvl="1">
              <a:buFont typeface="Courier New" panose="02070309020205020404" pitchFamily="49" charset="0"/>
              <a:buChar char="o"/>
            </a:pPr>
            <a:r>
              <a:rPr dirty="0"/>
              <a:t>Does not improve for SGD</a:t>
            </a:r>
          </a:p>
        </p:txBody>
      </p:sp>
      <p:sp>
        <p:nvSpPr>
          <p:cNvPr id="329" name="Convergence Rate"/>
          <p:cNvSpPr txBox="1">
            <a:spLocks noGrp="1"/>
          </p:cNvSpPr>
          <p:nvPr>
            <p:ph type="title"/>
          </p:nvPr>
        </p:nvSpPr>
        <p:spPr>
          <a:xfrm>
            <a:off x="1191599" y="29022"/>
            <a:ext cx="9762159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Convergence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BE8E0-63B5-3241-9DBA-66B8825DE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951" y="1580948"/>
            <a:ext cx="324932" cy="3481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B20A8F-CE2D-694D-9183-15A2FFDEA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963" y="1459189"/>
            <a:ext cx="22860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408B0-80C7-A546-A062-4060E588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299" y="2074375"/>
            <a:ext cx="5867400" cy="54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4C7959-7021-9246-A115-4A5FDB39AC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1078" y="3429000"/>
            <a:ext cx="5283200" cy="54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F9123-048C-7B4B-BEF3-6BE80EA80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8439" y="4682247"/>
            <a:ext cx="5283200" cy="546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E0BE37-CFE8-EA45-B7B7-2F86AD5E5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4951" y="4155630"/>
            <a:ext cx="324932" cy="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15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In Practice"/>
          <p:cNvSpPr txBox="1">
            <a:spLocks noGrp="1"/>
          </p:cNvSpPr>
          <p:nvPr>
            <p:ph type="title"/>
          </p:nvPr>
        </p:nvSpPr>
        <p:spPr>
          <a:xfrm>
            <a:off x="1191599" y="61550"/>
            <a:ext cx="9885109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In Practice</a:t>
            </a:r>
          </a:p>
        </p:txBody>
      </p:sp>
      <p:sp>
        <p:nvSpPr>
          <p:cNvPr id="339" name="Does not diminish the learning rate so dramatically…"/>
          <p:cNvSpPr txBox="1">
            <a:spLocks noGrp="1"/>
          </p:cNvSpPr>
          <p:nvPr>
            <p:ph type="body" idx="1"/>
          </p:nvPr>
        </p:nvSpPr>
        <p:spPr>
          <a:xfrm>
            <a:off x="1191599" y="1353469"/>
            <a:ext cx="9698074" cy="4736400"/>
          </a:xfrm>
          <a:prstGeom prst="rect">
            <a:avLst/>
          </a:prstGeom>
        </p:spPr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Does not diminish the learning rate so dramatically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sz="2800" dirty="0"/>
              <a:t>We don’t care about optimizing to high accuracy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sz="2800" dirty="0"/>
              <a:t>Despite converging slower, SGD is way faster on computing the gradient than GD in each iteration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sz="2800" dirty="0"/>
              <a:t>Specially for deep learning with complex models and large-scale datasets</a:t>
            </a:r>
          </a:p>
        </p:txBody>
      </p:sp>
    </p:spTree>
    <p:extLst>
      <p:ext uri="{BB962C8B-B14F-4D97-AF65-F5344CB8AC3E}">
        <p14:creationId xmlns:p14="http://schemas.microsoft.com/office/powerpoint/2010/main" val="2170140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Mini-batch SGD"/>
          <p:cNvSpPr txBox="1">
            <a:spLocks noGrp="1"/>
          </p:cNvSpPr>
          <p:nvPr>
            <p:ph type="title"/>
          </p:nvPr>
        </p:nvSpPr>
        <p:spPr>
          <a:xfrm>
            <a:off x="528525" y="2625603"/>
            <a:ext cx="5308444" cy="1240141"/>
          </a:xfrm>
          <a:prstGeom prst="rect">
            <a:avLst/>
          </a:prstGeom>
        </p:spPr>
        <p:txBody>
          <a:bodyPr/>
          <a:lstStyle/>
          <a:p>
            <a:r>
              <a:t>Mini-batch SGD</a:t>
            </a:r>
          </a:p>
        </p:txBody>
      </p:sp>
      <p:pic>
        <p:nvPicPr>
          <p:cNvPr id="34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05" y="0"/>
            <a:ext cx="5590763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78" y="4635133"/>
            <a:ext cx="4453337" cy="150347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427820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ctrTitle" idx="4294967295"/>
          </p:nvPr>
        </p:nvSpPr>
        <p:spPr>
          <a:xfrm>
            <a:off x="2440025" y="587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6000" dirty="0">
                <a:solidFill>
                  <a:srgbClr val="7ECEFD"/>
                </a:solidFill>
              </a:rPr>
              <a:t>Last week</a:t>
            </a:r>
            <a:endParaRPr sz="6000" dirty="0">
              <a:solidFill>
                <a:srgbClr val="7ECEFD"/>
              </a:solidFill>
            </a:endParaRPr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4294967295"/>
          </p:nvPr>
        </p:nvSpPr>
        <p:spPr>
          <a:xfrm>
            <a:off x="2440025" y="1957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sz="4800" b="1" dirty="0">
              <a:solidFill>
                <a:srgbClr val="2185C5"/>
              </a:solidFill>
            </a:endParaRPr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4294967295"/>
          </p:nvPr>
        </p:nvSpPr>
        <p:spPr>
          <a:xfrm>
            <a:off x="2440025" y="3297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Characterization</a:t>
            </a:r>
          </a:p>
          <a:p>
            <a:pPr marL="0" indent="0">
              <a:buNone/>
            </a:pPr>
            <a:r>
              <a:rPr lang="en-US" sz="2400" dirty="0"/>
              <a:t>Modeling</a:t>
            </a:r>
          </a:p>
          <a:p>
            <a:pPr marL="0" indent="0">
              <a:buNone/>
            </a:pPr>
            <a:r>
              <a:rPr lang="en-US" sz="2400" dirty="0"/>
              <a:t>Predicting</a:t>
            </a:r>
          </a:p>
          <a:p>
            <a:pPr marL="0" indent="0">
              <a:buNone/>
            </a:pPr>
            <a:r>
              <a:rPr lang="en-US" sz="2400" dirty="0"/>
              <a:t>Resource management</a:t>
            </a:r>
            <a:endParaRPr sz="2400" dirty="0"/>
          </a:p>
        </p:txBody>
      </p:sp>
      <p:sp>
        <p:nvSpPr>
          <p:cNvPr id="106" name="Google Shape;106;p14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B3C92-8EB0-C54C-9BEC-8A26F7792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476258" y="1934440"/>
            <a:ext cx="6650182" cy="27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6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Algorithm"/>
          <p:cNvSpPr txBox="1">
            <a:spLocks noGrp="1"/>
          </p:cNvSpPr>
          <p:nvPr>
            <p:ph type="title"/>
          </p:nvPr>
        </p:nvSpPr>
        <p:spPr>
          <a:xfrm>
            <a:off x="983781" y="0"/>
            <a:ext cx="9885109" cy="1143000"/>
          </a:xfrm>
          <a:prstGeom prst="rect">
            <a:avLst/>
          </a:prstGeom>
        </p:spPr>
        <p:txBody>
          <a:bodyPr/>
          <a:lstStyle/>
          <a:p>
            <a:r>
              <a:rPr dirty="0"/>
              <a:t>Algorithm</a:t>
            </a:r>
          </a:p>
        </p:txBody>
      </p:sp>
      <p:sp>
        <p:nvSpPr>
          <p:cNvPr id="348" name="At time t, sample a random subset                    with…"/>
          <p:cNvSpPr txBox="1">
            <a:spLocks noGrp="1"/>
          </p:cNvSpPr>
          <p:nvPr>
            <p:ph type="body" idx="1"/>
          </p:nvPr>
        </p:nvSpPr>
        <p:spPr>
          <a:xfrm>
            <a:off x="1045179" y="1443144"/>
            <a:ext cx="10223706" cy="4736400"/>
          </a:xfrm>
          <a:prstGeom prst="rect">
            <a:avLst/>
          </a:prstGeom>
        </p:spPr>
        <p:txBody>
          <a:bodyPr/>
          <a:lstStyle/>
          <a:p>
            <a:pPr marL="342900" indent="-342900" defTabSz="603488">
              <a:buFont typeface="Courier New" panose="02070309020205020404" pitchFamily="49" charset="0"/>
              <a:buChar char="o"/>
              <a:defRPr sz="2376"/>
            </a:pPr>
            <a:r>
              <a:rPr dirty="0"/>
              <a:t>At time </a:t>
            </a:r>
            <a:r>
              <a:rPr i="1" dirty="0"/>
              <a:t>t</a:t>
            </a:r>
            <a:r>
              <a:rPr dirty="0"/>
              <a:t>, sample a random subset                    </a:t>
            </a:r>
            <a:r>
              <a:rPr lang="en-US" dirty="0"/>
              <a:t>                      </a:t>
            </a:r>
            <a:r>
              <a:rPr dirty="0"/>
              <a:t>with </a:t>
            </a:r>
            <a:br>
              <a:rPr i="1" dirty="0"/>
            </a:br>
            <a:endParaRPr i="1" dirty="0"/>
          </a:p>
          <a:p>
            <a:pPr marL="342900" indent="-342900" defTabSz="603488">
              <a:lnSpc>
                <a:spcPct val="150000"/>
              </a:lnSpc>
              <a:buFont typeface="Courier New" panose="02070309020205020404" pitchFamily="49" charset="0"/>
              <a:buChar char="o"/>
              <a:defRPr sz="2376"/>
            </a:pPr>
            <a:endParaRPr lang="en-US" i="1" dirty="0"/>
          </a:p>
          <a:p>
            <a:pPr marL="342900" indent="-342900" defTabSz="603488">
              <a:lnSpc>
                <a:spcPct val="150000"/>
              </a:lnSpc>
              <a:buFont typeface="Courier New" panose="02070309020205020404" pitchFamily="49" charset="0"/>
              <a:buChar char="o"/>
              <a:defRPr sz="2376"/>
            </a:pPr>
            <a:endParaRPr i="1" dirty="0"/>
          </a:p>
          <a:p>
            <a:pPr marL="342900" indent="-342900" defTabSz="603488">
              <a:buFont typeface="Courier New" panose="02070309020205020404" pitchFamily="49" charset="0"/>
              <a:buChar char="o"/>
              <a:defRPr sz="2376"/>
            </a:pPr>
            <a:r>
              <a:rPr dirty="0"/>
              <a:t>Again, it’s an unbiased estimate</a:t>
            </a:r>
          </a:p>
          <a:p>
            <a:pPr marL="342900" indent="-342900" defTabSz="603488">
              <a:buFont typeface="Courier New" panose="02070309020205020404" pitchFamily="49" charset="0"/>
              <a:buChar char="o"/>
              <a:defRPr sz="2376"/>
            </a:pPr>
            <a:endParaRPr dirty="0"/>
          </a:p>
          <a:p>
            <a:pPr marL="342900" indent="-342900" defTabSz="603488">
              <a:lnSpc>
                <a:spcPct val="150000"/>
              </a:lnSpc>
              <a:buFont typeface="Courier New" panose="02070309020205020404" pitchFamily="49" charset="0"/>
              <a:buChar char="o"/>
              <a:defRPr sz="2376"/>
            </a:pPr>
            <a:endParaRPr dirty="0"/>
          </a:p>
          <a:p>
            <a:pPr marL="1056104" lvl="1" indent="-452615" defTabSz="603488">
              <a:buFont typeface="Courier New" panose="02070309020205020404" pitchFamily="49" charset="0"/>
              <a:buChar char="o"/>
              <a:defRPr sz="2376"/>
            </a:pPr>
            <a:br>
              <a:rPr lang="en-US" dirty="0"/>
            </a:br>
            <a:r>
              <a:rPr dirty="0"/>
              <a:t>Reduces variance by a factor of 1/b compared to SGD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217B1-C948-C24A-8066-9B6BEEB6C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8992" y="4195656"/>
            <a:ext cx="5054600" cy="1219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D46270D-EA12-C94E-8E5F-CD41F1890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2260600"/>
            <a:ext cx="5778500" cy="1117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5AD7D-EFE1-E24E-A3F5-41CDFFDB5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292" y="1686171"/>
            <a:ext cx="1473200" cy="266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108929-BA1A-7244-9BEA-28CFE4B32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1632" y="1686171"/>
            <a:ext cx="8255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81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1443339" y="840430"/>
            <a:ext cx="4537736" cy="87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2400" dirty="0"/>
              <a:t>Bonus </a:t>
            </a:r>
            <a:r>
              <a:rPr lang="en-US" sz="2400" dirty="0"/>
              <a:t>quiz</a:t>
            </a:r>
            <a:endParaRPr sz="2400" dirty="0"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41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AA9F8F-095F-B14B-894E-87927B2C9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500" y="0"/>
            <a:ext cx="28575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4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"/>
          <p:cNvSpPr txBox="1">
            <a:spLocks noGrp="1"/>
          </p:cNvSpPr>
          <p:nvPr>
            <p:ph type="ctrTitle" idx="4294967295"/>
          </p:nvPr>
        </p:nvSpPr>
        <p:spPr>
          <a:xfrm>
            <a:off x="2440025" y="968125"/>
            <a:ext cx="5561100" cy="154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>
                <a:solidFill>
                  <a:srgbClr val="7ECEFD"/>
                </a:solidFill>
              </a:rPr>
              <a:t>Thanks!</a:t>
            </a:r>
            <a:endParaRPr sz="6000">
              <a:solidFill>
                <a:srgbClr val="7ECEFD"/>
              </a:solidFill>
            </a:endParaRPr>
          </a:p>
        </p:txBody>
      </p:sp>
      <p:sp>
        <p:nvSpPr>
          <p:cNvPr id="338" name="Google Shape;338;p35"/>
          <p:cNvSpPr txBox="1">
            <a:spLocks noGrp="1"/>
          </p:cNvSpPr>
          <p:nvPr>
            <p:ph type="subTitle" idx="4294967295"/>
          </p:nvPr>
        </p:nvSpPr>
        <p:spPr>
          <a:xfrm>
            <a:off x="2440025" y="2338950"/>
            <a:ext cx="55611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4800" b="1">
                <a:solidFill>
                  <a:srgbClr val="FFFFFF"/>
                </a:solidFill>
              </a:rPr>
              <a:t>Any questions?</a:t>
            </a:r>
            <a:endParaRPr sz="4800" b="1">
              <a:solidFill>
                <a:srgbClr val="FFFFFF"/>
              </a:solidFill>
            </a:endParaRPr>
          </a:p>
        </p:txBody>
      </p:sp>
      <p:sp>
        <p:nvSpPr>
          <p:cNvPr id="339" name="Google Shape;339;p35"/>
          <p:cNvSpPr txBox="1">
            <a:spLocks noGrp="1"/>
          </p:cNvSpPr>
          <p:nvPr>
            <p:ph type="body" idx="4294967295"/>
          </p:nvPr>
        </p:nvSpPr>
        <p:spPr>
          <a:xfrm>
            <a:off x="2440025" y="3678675"/>
            <a:ext cx="55611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You can find me at: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@username</a:t>
            </a:r>
            <a:endParaRPr sz="24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" sz="2400">
                <a:solidFill>
                  <a:srgbClr val="FFFFFF"/>
                </a:solidFill>
              </a:rPr>
              <a:t>user@mail.me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340" name="Google Shape;340;p35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79286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7"/>
          <p:cNvSpPr txBox="1">
            <a:spLocks noGrp="1"/>
          </p:cNvSpPr>
          <p:nvPr>
            <p:ph type="title"/>
          </p:nvPr>
        </p:nvSpPr>
        <p:spPr>
          <a:xfrm>
            <a:off x="2417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Presentation design</a:t>
            </a:r>
            <a:endParaRPr/>
          </a:p>
        </p:txBody>
      </p:sp>
      <p:sp>
        <p:nvSpPr>
          <p:cNvPr id="353" name="Google Shape;353;p37"/>
          <p:cNvSpPr txBox="1">
            <a:spLocks noGrp="1"/>
          </p:cNvSpPr>
          <p:nvPr>
            <p:ph type="body" idx="1"/>
          </p:nvPr>
        </p:nvSpPr>
        <p:spPr>
          <a:xfrm>
            <a:off x="2417700" y="1600200"/>
            <a:ext cx="6462600" cy="41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sz="1400" dirty="0"/>
              <a:t>This presentations uses the following typographies and colors:</a:t>
            </a:r>
            <a:endParaRPr sz="1400" dirty="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 dirty="0"/>
              <a:t>Titles: </a:t>
            </a:r>
            <a:r>
              <a:rPr lang="en" sz="1400" b="1" dirty="0" err="1"/>
              <a:t>Raleway</a:t>
            </a:r>
            <a:endParaRPr sz="1400" b="1" dirty="0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Body copy: </a:t>
            </a:r>
            <a:r>
              <a:rPr lang="en" sz="1400" b="1" dirty="0" err="1"/>
              <a:t>Lato</a:t>
            </a:r>
            <a:endParaRPr sz="1400" b="1" dirty="0"/>
          </a:p>
          <a:p>
            <a:pPr marL="0" indent="0">
              <a:lnSpc>
                <a:spcPct val="115000"/>
              </a:lnSpc>
              <a:buNone/>
            </a:pPr>
            <a:r>
              <a:rPr lang="en" sz="1400" dirty="0"/>
              <a:t>You can download the fonts on these pages:</a:t>
            </a:r>
            <a:endParaRPr sz="1400" dirty="0"/>
          </a:p>
          <a:p>
            <a:pPr marL="0" indent="0">
              <a:lnSpc>
                <a:spcPct val="115000"/>
              </a:lnSpc>
              <a:buNone/>
            </a:pPr>
            <a:r>
              <a:rPr lang="en" sz="1400" u="sng" dirty="0">
                <a:solidFill>
                  <a:srgbClr val="2185C5"/>
                </a:solidFill>
                <a:hlinkClick r:id="rId3"/>
              </a:rPr>
              <a:t>https://www.fontsquirrel.com/fonts/raleway</a:t>
            </a:r>
            <a:endParaRPr sz="1400" dirty="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r>
              <a:rPr lang="en" sz="1400" u="sng" dirty="0">
                <a:solidFill>
                  <a:srgbClr val="2185C5"/>
                </a:solidFill>
                <a:hlinkClick r:id="rId4"/>
              </a:rPr>
              <a:t>https://www.fontsquirrel.com/fonts/lato</a:t>
            </a:r>
            <a:endParaRPr sz="1400" dirty="0">
              <a:solidFill>
                <a:srgbClr val="2185C5"/>
              </a:solidFill>
            </a:endParaRPr>
          </a:p>
          <a:p>
            <a:pPr marL="0" indent="0">
              <a:lnSpc>
                <a:spcPct val="115000"/>
              </a:lnSpc>
              <a:buNone/>
            </a:pPr>
            <a:endParaRPr sz="1400" dirty="0"/>
          </a:p>
          <a:p>
            <a:pPr indent="-317500">
              <a:lnSpc>
                <a:spcPct val="115000"/>
              </a:lnSpc>
              <a:buSzPts val="1400"/>
            </a:pPr>
            <a:r>
              <a:rPr lang="en" sz="1400" dirty="0"/>
              <a:t>Dark blue </a:t>
            </a:r>
            <a:r>
              <a:rPr lang="en" sz="1400" b="1" dirty="0">
                <a:solidFill>
                  <a:srgbClr val="2185C5"/>
                </a:solidFill>
              </a:rPr>
              <a:t>#2185c5</a:t>
            </a:r>
            <a:endParaRPr sz="1400" b="1" dirty="0">
              <a:solidFill>
                <a:srgbClr val="2185C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Light blue </a:t>
            </a:r>
            <a:r>
              <a:rPr lang="en" sz="1400" b="1" dirty="0">
                <a:solidFill>
                  <a:srgbClr val="7ECEFD"/>
                </a:solidFill>
              </a:rPr>
              <a:t>#7ecefd</a:t>
            </a:r>
            <a:endParaRPr sz="1400" b="1" dirty="0">
              <a:solidFill>
                <a:srgbClr val="7ECEFD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Yellow </a:t>
            </a:r>
            <a:r>
              <a:rPr lang="en" sz="1400" b="1" dirty="0">
                <a:solidFill>
                  <a:srgbClr val="FF9715"/>
                </a:solidFill>
              </a:rPr>
              <a:t>#ff9715</a:t>
            </a:r>
            <a:endParaRPr sz="1400" b="1" dirty="0">
              <a:solidFill>
                <a:srgbClr val="FF9715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Magenta </a:t>
            </a:r>
            <a:r>
              <a:rPr lang="en" sz="1400" b="1" dirty="0">
                <a:solidFill>
                  <a:srgbClr val="F20253"/>
                </a:solidFill>
              </a:rPr>
              <a:t>#f20253</a:t>
            </a:r>
            <a:endParaRPr sz="1400" b="1" dirty="0">
              <a:solidFill>
                <a:srgbClr val="F20253"/>
              </a:solidFill>
            </a:endParaRPr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Dark gray </a:t>
            </a:r>
            <a:r>
              <a:rPr lang="en" sz="1400" b="1" dirty="0"/>
              <a:t>#677480</a:t>
            </a:r>
            <a:endParaRPr sz="1400" b="1" dirty="0"/>
          </a:p>
          <a:p>
            <a:pPr indent="-317500">
              <a:lnSpc>
                <a:spcPct val="115000"/>
              </a:lnSpc>
              <a:spcBef>
                <a:spcPts val="0"/>
              </a:spcBef>
              <a:buSzPts val="1400"/>
            </a:pPr>
            <a:r>
              <a:rPr lang="en" sz="1400" dirty="0"/>
              <a:t>Light gray </a:t>
            </a:r>
            <a:r>
              <a:rPr lang="en" sz="1400" b="1" dirty="0">
                <a:solidFill>
                  <a:srgbClr val="97ABBC"/>
                </a:solidFill>
              </a:rPr>
              <a:t>#97abbc</a:t>
            </a:r>
            <a:endParaRPr sz="1400" b="1" dirty="0">
              <a:solidFill>
                <a:srgbClr val="97ABBC"/>
              </a:solidFill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1840275" y="6070200"/>
            <a:ext cx="8524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200" i="1">
                <a:solidFill>
                  <a:srgbClr val="2185C5"/>
                </a:solidFill>
                <a:latin typeface="Lato"/>
                <a:ea typeface="Lato"/>
                <a:cs typeface="Lato"/>
                <a:sym typeface="Lato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Clr>
                <a:schemeClr val="dk1"/>
              </a:buClr>
              <a:buSzPts val="1100"/>
            </a:pPr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200" i="1">
              <a:solidFill>
                <a:srgbClr val="2185C5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5" name="Google Shape;355;p37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6431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38"/>
          <p:cNvGrpSpPr/>
          <p:nvPr/>
        </p:nvGrpSpPr>
        <p:grpSpPr>
          <a:xfrm>
            <a:off x="1882969" y="1254338"/>
            <a:ext cx="347107" cy="438984"/>
            <a:chOff x="584925" y="238125"/>
            <a:chExt cx="415200" cy="525100"/>
          </a:xfrm>
        </p:grpSpPr>
        <p:sp>
          <p:nvSpPr>
            <p:cNvPr id="361" name="Google Shape;361;p3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2" name="Google Shape;362;p3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3" name="Google Shape;363;p3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67" name="Google Shape;367;p38"/>
          <p:cNvGrpSpPr/>
          <p:nvPr/>
        </p:nvGrpSpPr>
        <p:grpSpPr>
          <a:xfrm>
            <a:off x="2434228" y="1318125"/>
            <a:ext cx="371623" cy="309362"/>
            <a:chOff x="1244325" y="314425"/>
            <a:chExt cx="444525" cy="370050"/>
          </a:xfrm>
        </p:grpSpPr>
        <p:sp>
          <p:nvSpPr>
            <p:cNvPr id="368" name="Google Shape;368;p3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0" name="Google Shape;370;p38"/>
          <p:cNvGrpSpPr/>
          <p:nvPr/>
        </p:nvGrpSpPr>
        <p:grpSpPr>
          <a:xfrm>
            <a:off x="3005925" y="1316600"/>
            <a:ext cx="355300" cy="312413"/>
            <a:chOff x="1928175" y="312600"/>
            <a:chExt cx="425000" cy="373700"/>
          </a:xfrm>
        </p:grpSpPr>
        <p:sp>
          <p:nvSpPr>
            <p:cNvPr id="371" name="Google Shape;371;p3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73" name="Google Shape;373;p38"/>
          <p:cNvSpPr/>
          <p:nvPr/>
        </p:nvSpPr>
        <p:spPr>
          <a:xfrm>
            <a:off x="3601702" y="1305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74" name="Google Shape;374;p38"/>
          <p:cNvSpPr/>
          <p:nvPr/>
        </p:nvSpPr>
        <p:spPr>
          <a:xfrm>
            <a:off x="4185148" y="1306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75" name="Google Shape;375;p38"/>
          <p:cNvGrpSpPr/>
          <p:nvPr/>
        </p:nvGrpSpPr>
        <p:grpSpPr>
          <a:xfrm>
            <a:off x="4669963" y="1300276"/>
            <a:ext cx="408386" cy="345080"/>
            <a:chOff x="3918650" y="293075"/>
            <a:chExt cx="488500" cy="412775"/>
          </a:xfrm>
        </p:grpSpPr>
        <p:sp>
          <p:nvSpPr>
            <p:cNvPr id="376" name="Google Shape;376;p3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7" name="Google Shape;377;p3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78" name="Google Shape;378;p3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379" name="Google Shape;379;p38"/>
          <p:cNvGrpSpPr/>
          <p:nvPr/>
        </p:nvGrpSpPr>
        <p:grpSpPr>
          <a:xfrm>
            <a:off x="5269731" y="1274235"/>
            <a:ext cx="335905" cy="397142"/>
            <a:chOff x="4636075" y="261925"/>
            <a:chExt cx="401800" cy="475050"/>
          </a:xfrm>
        </p:grpSpPr>
        <p:sp>
          <p:nvSpPr>
            <p:cNvPr id="380" name="Google Shape;380;p3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3" name="Google Shape;383;p3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384" name="Google Shape;384;p38"/>
          <p:cNvSpPr/>
          <p:nvPr/>
        </p:nvSpPr>
        <p:spPr>
          <a:xfrm>
            <a:off x="5808931" y="1304864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385" name="Google Shape;385;p38"/>
          <p:cNvGrpSpPr/>
          <p:nvPr/>
        </p:nvGrpSpPr>
        <p:grpSpPr>
          <a:xfrm>
            <a:off x="6396282" y="1307424"/>
            <a:ext cx="336908" cy="330262"/>
            <a:chOff x="5983625" y="301625"/>
            <a:chExt cx="403000" cy="395050"/>
          </a:xfrm>
        </p:grpSpPr>
        <p:sp>
          <p:nvSpPr>
            <p:cNvPr id="386" name="Google Shape;386;p3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89" name="Google Shape;389;p3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1" name="Google Shape;391;p3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6" name="Google Shape;396;p3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7" name="Google Shape;397;p3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8" name="Google Shape;398;p3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6" name="Google Shape;406;p38"/>
          <p:cNvGrpSpPr/>
          <p:nvPr/>
        </p:nvGrpSpPr>
        <p:grpSpPr>
          <a:xfrm>
            <a:off x="6962358" y="1304854"/>
            <a:ext cx="331808" cy="331307"/>
            <a:chOff x="6660750" y="298550"/>
            <a:chExt cx="396900" cy="396300"/>
          </a:xfrm>
        </p:grpSpPr>
        <p:sp>
          <p:nvSpPr>
            <p:cNvPr id="407" name="Google Shape;407;p3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09" name="Google Shape;409;p38"/>
          <p:cNvGrpSpPr/>
          <p:nvPr/>
        </p:nvGrpSpPr>
        <p:grpSpPr>
          <a:xfrm>
            <a:off x="1882969" y="1826539"/>
            <a:ext cx="347107" cy="420111"/>
            <a:chOff x="584925" y="922575"/>
            <a:chExt cx="415200" cy="502525"/>
          </a:xfrm>
        </p:grpSpPr>
        <p:sp>
          <p:nvSpPr>
            <p:cNvPr id="410" name="Google Shape;410;p3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3" name="Google Shape;413;p38"/>
          <p:cNvGrpSpPr/>
          <p:nvPr/>
        </p:nvGrpSpPr>
        <p:grpSpPr>
          <a:xfrm>
            <a:off x="2436276" y="1816841"/>
            <a:ext cx="367547" cy="437980"/>
            <a:chOff x="1246775" y="910975"/>
            <a:chExt cx="439650" cy="523900"/>
          </a:xfrm>
        </p:grpSpPr>
        <p:sp>
          <p:nvSpPr>
            <p:cNvPr id="414" name="Google Shape;414;p3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3004401" y="1887274"/>
            <a:ext cx="358351" cy="298118"/>
            <a:chOff x="1926350" y="995225"/>
            <a:chExt cx="428650" cy="356600"/>
          </a:xfrm>
        </p:grpSpPr>
        <p:sp>
          <p:nvSpPr>
            <p:cNvPr id="418" name="Google Shape;418;p3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22" name="Google Shape;422;p38"/>
          <p:cNvSpPr/>
          <p:nvPr/>
        </p:nvSpPr>
        <p:spPr>
          <a:xfrm>
            <a:off x="3572085" y="1862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3" name="Google Shape;423;p38"/>
          <p:cNvSpPr/>
          <p:nvPr/>
        </p:nvSpPr>
        <p:spPr>
          <a:xfrm>
            <a:off x="4136157" y="1879657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4" name="Google Shape;424;p38"/>
          <p:cNvSpPr/>
          <p:nvPr/>
        </p:nvSpPr>
        <p:spPr>
          <a:xfrm>
            <a:off x="4704804" y="1882207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25" name="Google Shape;425;p38"/>
          <p:cNvSpPr/>
          <p:nvPr/>
        </p:nvSpPr>
        <p:spPr>
          <a:xfrm>
            <a:off x="5279576" y="1885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26" name="Google Shape;426;p38"/>
          <p:cNvGrpSpPr/>
          <p:nvPr/>
        </p:nvGrpSpPr>
        <p:grpSpPr>
          <a:xfrm>
            <a:off x="5826632" y="1864828"/>
            <a:ext cx="349155" cy="349657"/>
            <a:chOff x="5302225" y="968375"/>
            <a:chExt cx="417650" cy="418250"/>
          </a:xfrm>
        </p:grpSpPr>
        <p:sp>
          <p:nvSpPr>
            <p:cNvPr id="427" name="Google Shape;427;p3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29" name="Google Shape;429;p38"/>
          <p:cNvGrpSpPr/>
          <p:nvPr/>
        </p:nvGrpSpPr>
        <p:grpSpPr>
          <a:xfrm>
            <a:off x="6348296" y="1825515"/>
            <a:ext cx="432881" cy="421637"/>
            <a:chOff x="5926225" y="921350"/>
            <a:chExt cx="517800" cy="504350"/>
          </a:xfrm>
        </p:grpSpPr>
        <p:sp>
          <p:nvSpPr>
            <p:cNvPr id="430" name="Google Shape;43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6926118" y="1833686"/>
            <a:ext cx="404290" cy="405314"/>
            <a:chOff x="6617400" y="931125"/>
            <a:chExt cx="483600" cy="484825"/>
          </a:xfrm>
        </p:grpSpPr>
        <p:sp>
          <p:nvSpPr>
            <p:cNvPr id="433" name="Google Shape;433;p3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5" name="Google Shape;435;p38"/>
          <p:cNvGrpSpPr/>
          <p:nvPr/>
        </p:nvGrpSpPr>
        <p:grpSpPr>
          <a:xfrm>
            <a:off x="1861525" y="2463049"/>
            <a:ext cx="389994" cy="273623"/>
            <a:chOff x="559275" y="1683950"/>
            <a:chExt cx="466500" cy="327300"/>
          </a:xfrm>
        </p:grpSpPr>
        <p:sp>
          <p:nvSpPr>
            <p:cNvPr id="436" name="Google Shape;436;p3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38" name="Google Shape;438;p38"/>
          <p:cNvGrpSpPr/>
          <p:nvPr/>
        </p:nvGrpSpPr>
        <p:grpSpPr>
          <a:xfrm>
            <a:off x="2425052" y="2408958"/>
            <a:ext cx="389994" cy="381822"/>
            <a:chOff x="1233350" y="1619250"/>
            <a:chExt cx="466500" cy="456725"/>
          </a:xfrm>
        </p:grpSpPr>
        <p:sp>
          <p:nvSpPr>
            <p:cNvPr id="439" name="Google Shape;439;p3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3" name="Google Shape;443;p38"/>
          <p:cNvGrpSpPr/>
          <p:nvPr/>
        </p:nvGrpSpPr>
        <p:grpSpPr>
          <a:xfrm>
            <a:off x="3000827" y="2417110"/>
            <a:ext cx="365499" cy="365499"/>
            <a:chOff x="1922075" y="1629000"/>
            <a:chExt cx="437200" cy="437200"/>
          </a:xfrm>
        </p:grpSpPr>
        <p:sp>
          <p:nvSpPr>
            <p:cNvPr id="444" name="Google Shape;444;p3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46" name="Google Shape;446;p38"/>
          <p:cNvGrpSpPr/>
          <p:nvPr/>
        </p:nvGrpSpPr>
        <p:grpSpPr>
          <a:xfrm>
            <a:off x="3562828" y="2415585"/>
            <a:ext cx="368551" cy="368551"/>
            <a:chOff x="2594325" y="1627175"/>
            <a:chExt cx="440850" cy="440850"/>
          </a:xfrm>
        </p:grpSpPr>
        <p:sp>
          <p:nvSpPr>
            <p:cNvPr id="447" name="Google Shape;447;p3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50" name="Google Shape;450;p38"/>
          <p:cNvSpPr/>
          <p:nvPr/>
        </p:nvSpPr>
        <p:spPr>
          <a:xfrm>
            <a:off x="4142783" y="2431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51" name="Google Shape;451;p38"/>
          <p:cNvGrpSpPr/>
          <p:nvPr/>
        </p:nvGrpSpPr>
        <p:grpSpPr>
          <a:xfrm>
            <a:off x="4724596" y="2388018"/>
            <a:ext cx="299121" cy="423685"/>
            <a:chOff x="3984000" y="1594200"/>
            <a:chExt cx="357800" cy="506800"/>
          </a:xfrm>
        </p:grpSpPr>
        <p:sp>
          <p:nvSpPr>
            <p:cNvPr id="452" name="Google Shape;452;p3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5240637" y="2478869"/>
            <a:ext cx="394090" cy="241980"/>
            <a:chOff x="4601275" y="1702875"/>
            <a:chExt cx="471400" cy="289450"/>
          </a:xfrm>
        </p:grpSpPr>
        <p:sp>
          <p:nvSpPr>
            <p:cNvPr id="455" name="Google Shape;455;p3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0" name="Google Shape;460;p38"/>
          <p:cNvGrpSpPr/>
          <p:nvPr/>
        </p:nvGrpSpPr>
        <p:grpSpPr>
          <a:xfrm>
            <a:off x="5823058" y="2419659"/>
            <a:ext cx="356303" cy="360400"/>
            <a:chOff x="5297950" y="1632050"/>
            <a:chExt cx="426200" cy="431100"/>
          </a:xfrm>
        </p:grpSpPr>
        <p:sp>
          <p:nvSpPr>
            <p:cNvPr id="461" name="Google Shape;461;p3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3" name="Google Shape;463;p38"/>
          <p:cNvGrpSpPr/>
          <p:nvPr/>
        </p:nvGrpSpPr>
        <p:grpSpPr>
          <a:xfrm>
            <a:off x="6385561" y="2408958"/>
            <a:ext cx="358351" cy="381822"/>
            <a:chOff x="5970800" y="1619250"/>
            <a:chExt cx="428650" cy="456725"/>
          </a:xfrm>
        </p:grpSpPr>
        <p:sp>
          <p:nvSpPr>
            <p:cNvPr id="464" name="Google Shape;464;p3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69" name="Google Shape;469;p38"/>
          <p:cNvGrpSpPr/>
          <p:nvPr/>
        </p:nvGrpSpPr>
        <p:grpSpPr>
          <a:xfrm>
            <a:off x="6932765" y="2404360"/>
            <a:ext cx="401719" cy="366502"/>
            <a:chOff x="6625350" y="1613750"/>
            <a:chExt cx="480525" cy="438400"/>
          </a:xfrm>
        </p:grpSpPr>
        <p:sp>
          <p:nvSpPr>
            <p:cNvPr id="470" name="Google Shape;470;p3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75" name="Google Shape;475;p38"/>
          <p:cNvGrpSpPr/>
          <p:nvPr/>
        </p:nvGrpSpPr>
        <p:grpSpPr>
          <a:xfrm>
            <a:off x="1904914" y="3000555"/>
            <a:ext cx="303217" cy="325685"/>
            <a:chOff x="611175" y="2326900"/>
            <a:chExt cx="362700" cy="389575"/>
          </a:xfrm>
        </p:grpSpPr>
        <p:sp>
          <p:nvSpPr>
            <p:cNvPr id="476" name="Google Shape;476;p3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80" name="Google Shape;480;p38"/>
          <p:cNvSpPr/>
          <p:nvPr/>
        </p:nvSpPr>
        <p:spPr>
          <a:xfrm>
            <a:off x="2460310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1" name="Google Shape;481;p38"/>
          <p:cNvSpPr/>
          <p:nvPr/>
        </p:nvSpPr>
        <p:spPr>
          <a:xfrm>
            <a:off x="3023858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82" name="Google Shape;482;p38"/>
          <p:cNvSpPr/>
          <p:nvPr/>
        </p:nvSpPr>
        <p:spPr>
          <a:xfrm>
            <a:off x="3587407" y="3003682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225378" y="2948493"/>
            <a:ext cx="170502" cy="425733"/>
            <a:chOff x="3386850" y="2264625"/>
            <a:chExt cx="203950" cy="509250"/>
          </a:xfrm>
        </p:grpSpPr>
        <p:sp>
          <p:nvSpPr>
            <p:cNvPr id="484" name="Google Shape;484;p3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6" name="Google Shape;486;p38"/>
          <p:cNvGrpSpPr/>
          <p:nvPr/>
        </p:nvGrpSpPr>
        <p:grpSpPr>
          <a:xfrm>
            <a:off x="5367752" y="3002603"/>
            <a:ext cx="139863" cy="317513"/>
            <a:chOff x="4753325" y="2329350"/>
            <a:chExt cx="167300" cy="379800"/>
          </a:xfrm>
        </p:grpSpPr>
        <p:sp>
          <p:nvSpPr>
            <p:cNvPr id="487" name="Google Shape;487;p3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89" name="Google Shape;489;p38"/>
          <p:cNvGrpSpPr/>
          <p:nvPr/>
        </p:nvGrpSpPr>
        <p:grpSpPr>
          <a:xfrm>
            <a:off x="4801653" y="2950520"/>
            <a:ext cx="145004" cy="421657"/>
            <a:chOff x="4076175" y="2267050"/>
            <a:chExt cx="173450" cy="504375"/>
          </a:xfrm>
        </p:grpSpPr>
        <p:sp>
          <p:nvSpPr>
            <p:cNvPr id="490" name="Google Shape;490;p3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492" name="Google Shape;492;p38"/>
          <p:cNvSpPr/>
          <p:nvPr/>
        </p:nvSpPr>
        <p:spPr>
          <a:xfrm>
            <a:off x="5841600" y="2995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493" name="Google Shape;493;p38"/>
          <p:cNvGrpSpPr/>
          <p:nvPr/>
        </p:nvGrpSpPr>
        <p:grpSpPr>
          <a:xfrm>
            <a:off x="6389134" y="3001056"/>
            <a:ext cx="351204" cy="324661"/>
            <a:chOff x="5975075" y="2327500"/>
            <a:chExt cx="420100" cy="388350"/>
          </a:xfrm>
        </p:grpSpPr>
        <p:sp>
          <p:nvSpPr>
            <p:cNvPr id="494" name="Google Shape;494;p3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496" name="Google Shape;496;p38"/>
          <p:cNvGrpSpPr/>
          <p:nvPr/>
        </p:nvGrpSpPr>
        <p:grpSpPr>
          <a:xfrm>
            <a:off x="7020545" y="2991358"/>
            <a:ext cx="215437" cy="351204"/>
            <a:chOff x="6730350" y="2315900"/>
            <a:chExt cx="257700" cy="420100"/>
          </a:xfrm>
        </p:grpSpPr>
        <p:sp>
          <p:nvSpPr>
            <p:cNvPr id="497" name="Google Shape;497;p3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02" name="Google Shape;502;p38"/>
          <p:cNvGrpSpPr/>
          <p:nvPr/>
        </p:nvGrpSpPr>
        <p:grpSpPr>
          <a:xfrm>
            <a:off x="2001890" y="3527840"/>
            <a:ext cx="109265" cy="398166"/>
            <a:chOff x="727175" y="2957625"/>
            <a:chExt cx="130700" cy="476275"/>
          </a:xfrm>
        </p:grpSpPr>
        <p:sp>
          <p:nvSpPr>
            <p:cNvPr id="503" name="Google Shape;503;p3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05" name="Google Shape;505;p38"/>
          <p:cNvSpPr/>
          <p:nvPr/>
        </p:nvSpPr>
        <p:spPr>
          <a:xfrm>
            <a:off x="3016208" y="3512114"/>
            <a:ext cx="334860" cy="429808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06" name="Google Shape;506;p38"/>
          <p:cNvSpPr/>
          <p:nvPr/>
        </p:nvSpPr>
        <p:spPr>
          <a:xfrm>
            <a:off x="2496050" y="3512114"/>
            <a:ext cx="248083" cy="429808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07" name="Google Shape;507;p38"/>
          <p:cNvGrpSpPr/>
          <p:nvPr/>
        </p:nvGrpSpPr>
        <p:grpSpPr>
          <a:xfrm>
            <a:off x="3553632" y="3540590"/>
            <a:ext cx="386943" cy="372647"/>
            <a:chOff x="2583325" y="2972875"/>
            <a:chExt cx="462850" cy="445750"/>
          </a:xfrm>
        </p:grpSpPr>
        <p:sp>
          <p:nvSpPr>
            <p:cNvPr id="508" name="Google Shape;508;p3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0" name="Google Shape;510;p38"/>
          <p:cNvGrpSpPr/>
          <p:nvPr/>
        </p:nvGrpSpPr>
        <p:grpSpPr>
          <a:xfrm>
            <a:off x="4103886" y="3596246"/>
            <a:ext cx="413486" cy="261354"/>
            <a:chOff x="3241525" y="3039450"/>
            <a:chExt cx="494600" cy="312625"/>
          </a:xfrm>
        </p:grpSpPr>
        <p:sp>
          <p:nvSpPr>
            <p:cNvPr id="511" name="Google Shape;511;p3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13" name="Google Shape;513;p38"/>
          <p:cNvSpPr/>
          <p:nvPr/>
        </p:nvSpPr>
        <p:spPr>
          <a:xfrm>
            <a:off x="5260180" y="3549381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14" name="Google Shape;514;p38"/>
          <p:cNvGrpSpPr/>
          <p:nvPr/>
        </p:nvGrpSpPr>
        <p:grpSpPr>
          <a:xfrm>
            <a:off x="5787319" y="3568680"/>
            <a:ext cx="427781" cy="316489"/>
            <a:chOff x="5255200" y="3006475"/>
            <a:chExt cx="511700" cy="378575"/>
          </a:xfrm>
        </p:grpSpPr>
        <p:sp>
          <p:nvSpPr>
            <p:cNvPr id="515" name="Google Shape;515;p3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17" name="Google Shape;517;p38"/>
          <p:cNvGrpSpPr/>
          <p:nvPr/>
        </p:nvGrpSpPr>
        <p:grpSpPr>
          <a:xfrm>
            <a:off x="4701104" y="3550308"/>
            <a:ext cx="346104" cy="353231"/>
            <a:chOff x="3955900" y="2984500"/>
            <a:chExt cx="414000" cy="422525"/>
          </a:xfrm>
        </p:grpSpPr>
        <p:sp>
          <p:nvSpPr>
            <p:cNvPr id="518" name="Google Shape;518;p3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21" name="Google Shape;521;p38"/>
          <p:cNvSpPr/>
          <p:nvPr/>
        </p:nvSpPr>
        <p:spPr>
          <a:xfrm>
            <a:off x="1865117" y="4138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22" name="Google Shape;522;p38"/>
          <p:cNvSpPr/>
          <p:nvPr/>
        </p:nvSpPr>
        <p:spPr>
          <a:xfrm>
            <a:off x="6430165" y="3533037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6996050" y="3545188"/>
            <a:ext cx="264427" cy="375719"/>
            <a:chOff x="6701050" y="2978375"/>
            <a:chExt cx="316300" cy="449425"/>
          </a:xfrm>
        </p:grpSpPr>
        <p:sp>
          <p:nvSpPr>
            <p:cNvPr id="524" name="Google Shape;524;p3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2431678" y="4163849"/>
            <a:ext cx="376743" cy="253203"/>
            <a:chOff x="1241275" y="3718400"/>
            <a:chExt cx="450650" cy="302875"/>
          </a:xfrm>
        </p:grpSpPr>
        <p:sp>
          <p:nvSpPr>
            <p:cNvPr id="527" name="Google Shape;527;p3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000324" y="4144453"/>
            <a:ext cx="366502" cy="292496"/>
            <a:chOff x="1921475" y="3695200"/>
            <a:chExt cx="438400" cy="349875"/>
          </a:xfrm>
        </p:grpSpPr>
        <p:sp>
          <p:nvSpPr>
            <p:cNvPr id="532" name="Google Shape;532;p3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5" name="Google Shape;535;p38"/>
          <p:cNvGrpSpPr/>
          <p:nvPr/>
        </p:nvGrpSpPr>
        <p:grpSpPr>
          <a:xfrm>
            <a:off x="3567426" y="4139855"/>
            <a:ext cx="359355" cy="301190"/>
            <a:chOff x="2599825" y="3689700"/>
            <a:chExt cx="429850" cy="360275"/>
          </a:xfrm>
        </p:grpSpPr>
        <p:sp>
          <p:nvSpPr>
            <p:cNvPr id="536" name="Google Shape;536;p3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38" name="Google Shape;538;p38"/>
          <p:cNvGrpSpPr/>
          <p:nvPr/>
        </p:nvGrpSpPr>
        <p:grpSpPr>
          <a:xfrm>
            <a:off x="4148300" y="4108714"/>
            <a:ext cx="324661" cy="338956"/>
            <a:chOff x="3294650" y="3652450"/>
            <a:chExt cx="388350" cy="405450"/>
          </a:xfrm>
        </p:grpSpPr>
        <p:sp>
          <p:nvSpPr>
            <p:cNvPr id="539" name="Google Shape;539;p3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2" name="Google Shape;542;p38"/>
          <p:cNvGrpSpPr/>
          <p:nvPr/>
        </p:nvGrpSpPr>
        <p:grpSpPr>
          <a:xfrm>
            <a:off x="4684781" y="4151600"/>
            <a:ext cx="378750" cy="277698"/>
            <a:chOff x="3936375" y="3703750"/>
            <a:chExt cx="453050" cy="332175"/>
          </a:xfrm>
        </p:grpSpPr>
        <p:sp>
          <p:nvSpPr>
            <p:cNvPr id="543" name="Google Shape;543;p3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48" name="Google Shape;548;p38"/>
          <p:cNvGrpSpPr/>
          <p:nvPr/>
        </p:nvGrpSpPr>
        <p:grpSpPr>
          <a:xfrm>
            <a:off x="5248307" y="4151600"/>
            <a:ext cx="378750" cy="277698"/>
            <a:chOff x="4610450" y="3703750"/>
            <a:chExt cx="453050" cy="332175"/>
          </a:xfrm>
        </p:grpSpPr>
        <p:sp>
          <p:nvSpPr>
            <p:cNvPr id="549" name="Google Shape;549;p3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51" name="Google Shape;551;p38"/>
          <p:cNvGrpSpPr/>
          <p:nvPr/>
        </p:nvGrpSpPr>
        <p:grpSpPr>
          <a:xfrm>
            <a:off x="5825107" y="4123532"/>
            <a:ext cx="352207" cy="333836"/>
            <a:chOff x="5300400" y="3670175"/>
            <a:chExt cx="421300" cy="399325"/>
          </a:xfrm>
        </p:grpSpPr>
        <p:sp>
          <p:nvSpPr>
            <p:cNvPr id="552" name="Google Shape;552;p3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3" name="Google Shape;553;p3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4" name="Google Shape;554;p3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57" name="Google Shape;557;p38"/>
          <p:cNvSpPr/>
          <p:nvPr/>
        </p:nvSpPr>
        <p:spPr>
          <a:xfrm>
            <a:off x="6368905" y="4094558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957259" y="4119435"/>
            <a:ext cx="342008" cy="342028"/>
            <a:chOff x="6654650" y="3665275"/>
            <a:chExt cx="409100" cy="409125"/>
          </a:xfrm>
        </p:grpSpPr>
        <p:sp>
          <p:nvSpPr>
            <p:cNvPr id="559" name="Google Shape;559;p3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1871224" y="4668666"/>
            <a:ext cx="370599" cy="370620"/>
            <a:chOff x="570875" y="4322250"/>
            <a:chExt cx="443300" cy="443325"/>
          </a:xfrm>
        </p:grpSpPr>
        <p:sp>
          <p:nvSpPr>
            <p:cNvPr id="562" name="Google Shape;562;p3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66" name="Google Shape;566;p38"/>
          <p:cNvSpPr/>
          <p:nvPr/>
        </p:nvSpPr>
        <p:spPr>
          <a:xfrm>
            <a:off x="2419469" y="4740790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67" name="Google Shape;567;p38"/>
          <p:cNvGrpSpPr/>
          <p:nvPr/>
        </p:nvGrpSpPr>
        <p:grpSpPr>
          <a:xfrm>
            <a:off x="3048812" y="4641120"/>
            <a:ext cx="269526" cy="425712"/>
            <a:chOff x="1979475" y="4289300"/>
            <a:chExt cx="322400" cy="509225"/>
          </a:xfrm>
        </p:grpSpPr>
        <p:sp>
          <p:nvSpPr>
            <p:cNvPr id="568" name="Google Shape;568;p3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0" name="Google Shape;570;p3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71" name="Google Shape;571;p38"/>
          <p:cNvGrpSpPr/>
          <p:nvPr/>
        </p:nvGrpSpPr>
        <p:grpSpPr>
          <a:xfrm>
            <a:off x="3588346" y="4646721"/>
            <a:ext cx="318014" cy="414510"/>
            <a:chOff x="2624850" y="4296000"/>
            <a:chExt cx="380400" cy="495825"/>
          </a:xfrm>
        </p:grpSpPr>
        <p:sp>
          <p:nvSpPr>
            <p:cNvPr id="572" name="Google Shape;572;p3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75" name="Google Shape;575;p38"/>
          <p:cNvSpPr/>
          <p:nvPr/>
        </p:nvSpPr>
        <p:spPr>
          <a:xfrm>
            <a:off x="4704304" y="4684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6" name="Google Shape;576;p38"/>
          <p:cNvSpPr/>
          <p:nvPr/>
        </p:nvSpPr>
        <p:spPr>
          <a:xfrm>
            <a:off x="4140755" y="4705572"/>
            <a:ext cx="339959" cy="297093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577" name="Google Shape;577;p38"/>
          <p:cNvSpPr/>
          <p:nvPr/>
        </p:nvSpPr>
        <p:spPr>
          <a:xfrm>
            <a:off x="5266305" y="4682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78" name="Google Shape;578;p38"/>
          <p:cNvGrpSpPr/>
          <p:nvPr/>
        </p:nvGrpSpPr>
        <p:grpSpPr>
          <a:xfrm>
            <a:off x="5804687" y="4687561"/>
            <a:ext cx="393045" cy="332833"/>
            <a:chOff x="5275975" y="4344850"/>
            <a:chExt cx="470150" cy="398125"/>
          </a:xfrm>
        </p:grpSpPr>
        <p:sp>
          <p:nvSpPr>
            <p:cNvPr id="579" name="Google Shape;579;p3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2" name="Google Shape;582;p38"/>
          <p:cNvSpPr/>
          <p:nvPr/>
        </p:nvSpPr>
        <p:spPr>
          <a:xfrm>
            <a:off x="6388301" y="4677503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3" name="Google Shape;583;p38"/>
          <p:cNvGrpSpPr/>
          <p:nvPr/>
        </p:nvGrpSpPr>
        <p:grpSpPr>
          <a:xfrm>
            <a:off x="6947038" y="4660515"/>
            <a:ext cx="362448" cy="386922"/>
            <a:chOff x="6642425" y="4312500"/>
            <a:chExt cx="433550" cy="462825"/>
          </a:xfrm>
        </p:grpSpPr>
        <p:sp>
          <p:nvSpPr>
            <p:cNvPr id="584" name="Google Shape;584;p3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587" name="Google Shape;587;p38"/>
          <p:cNvSpPr/>
          <p:nvPr/>
        </p:nvSpPr>
        <p:spPr>
          <a:xfrm>
            <a:off x="1823776" y="5280344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588" name="Google Shape;588;p38"/>
          <p:cNvGrpSpPr/>
          <p:nvPr/>
        </p:nvGrpSpPr>
        <p:grpSpPr>
          <a:xfrm>
            <a:off x="2434228" y="5234765"/>
            <a:ext cx="371623" cy="365499"/>
            <a:chOff x="1244325" y="4999400"/>
            <a:chExt cx="444525" cy="437200"/>
          </a:xfrm>
        </p:grpSpPr>
        <p:sp>
          <p:nvSpPr>
            <p:cNvPr id="589" name="Google Shape;589;p3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3" name="Google Shape;593;p3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4" name="Google Shape;594;p38"/>
          <p:cNvGrpSpPr/>
          <p:nvPr/>
        </p:nvGrpSpPr>
        <p:grpSpPr>
          <a:xfrm>
            <a:off x="3030944" y="5223018"/>
            <a:ext cx="305265" cy="388970"/>
            <a:chOff x="1958100" y="4985350"/>
            <a:chExt cx="365150" cy="465275"/>
          </a:xfrm>
        </p:grpSpPr>
        <p:sp>
          <p:nvSpPr>
            <p:cNvPr id="595" name="Google Shape;595;p3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6" name="Google Shape;596;p3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597" name="Google Shape;597;p3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598" name="Google Shape;598;p38"/>
          <p:cNvGrpSpPr/>
          <p:nvPr/>
        </p:nvGrpSpPr>
        <p:grpSpPr>
          <a:xfrm>
            <a:off x="3572002" y="5237816"/>
            <a:ext cx="350200" cy="359877"/>
            <a:chOff x="2605300" y="5003050"/>
            <a:chExt cx="418900" cy="430475"/>
          </a:xfrm>
        </p:grpSpPr>
        <p:sp>
          <p:nvSpPr>
            <p:cNvPr id="599" name="Google Shape;599;p3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2" name="Google Shape;602;p38"/>
          <p:cNvGrpSpPr/>
          <p:nvPr/>
        </p:nvGrpSpPr>
        <p:grpSpPr>
          <a:xfrm>
            <a:off x="4101337" y="5245486"/>
            <a:ext cx="418585" cy="344056"/>
            <a:chOff x="3238475" y="5012225"/>
            <a:chExt cx="500700" cy="411550"/>
          </a:xfrm>
        </p:grpSpPr>
        <p:sp>
          <p:nvSpPr>
            <p:cNvPr id="603" name="Google Shape;603;p3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6" name="Google Shape;606;p3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07" name="Google Shape;607;p3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08" name="Google Shape;608;p38"/>
          <p:cNvGrpSpPr/>
          <p:nvPr/>
        </p:nvGrpSpPr>
        <p:grpSpPr>
          <a:xfrm>
            <a:off x="5207970" y="5208723"/>
            <a:ext cx="459424" cy="417561"/>
            <a:chOff x="4562200" y="4968250"/>
            <a:chExt cx="549550" cy="499475"/>
          </a:xfrm>
        </p:grpSpPr>
        <p:sp>
          <p:nvSpPr>
            <p:cNvPr id="609" name="Google Shape;609;p3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0" name="Google Shape;610;p3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4" name="Google Shape;614;p38"/>
          <p:cNvGrpSpPr/>
          <p:nvPr/>
        </p:nvGrpSpPr>
        <p:grpSpPr>
          <a:xfrm>
            <a:off x="4714898" y="5232214"/>
            <a:ext cx="318516" cy="370076"/>
            <a:chOff x="3972400" y="4996350"/>
            <a:chExt cx="381000" cy="442675"/>
          </a:xfrm>
        </p:grpSpPr>
        <p:sp>
          <p:nvSpPr>
            <p:cNvPr id="615" name="Google Shape;615;p3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6" name="Google Shape;616;p3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17" name="Google Shape;617;p38"/>
          <p:cNvGrpSpPr/>
          <p:nvPr/>
        </p:nvGrpSpPr>
        <p:grpSpPr>
          <a:xfrm>
            <a:off x="5775593" y="5201073"/>
            <a:ext cx="451252" cy="432860"/>
            <a:chOff x="5241175" y="4959100"/>
            <a:chExt cx="539775" cy="517775"/>
          </a:xfrm>
        </p:grpSpPr>
        <p:sp>
          <p:nvSpPr>
            <p:cNvPr id="618" name="Google Shape;618;p3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24" name="Google Shape;624;p38"/>
          <p:cNvSpPr/>
          <p:nvPr/>
        </p:nvSpPr>
        <p:spPr>
          <a:xfrm>
            <a:off x="6366355" y="5307913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25" name="Google Shape;625;p38"/>
          <p:cNvGrpSpPr/>
          <p:nvPr/>
        </p:nvGrpSpPr>
        <p:grpSpPr>
          <a:xfrm>
            <a:off x="6982777" y="5265382"/>
            <a:ext cx="289444" cy="332832"/>
            <a:chOff x="6685175" y="5036025"/>
            <a:chExt cx="346225" cy="398125"/>
          </a:xfrm>
        </p:grpSpPr>
        <p:sp>
          <p:nvSpPr>
            <p:cNvPr id="626" name="Google Shape;626;p3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8" name="Google Shape;628;p3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29" name="Google Shape;629;p3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grpSp>
        <p:nvGrpSpPr>
          <p:cNvPr id="631" name="Google Shape;631;p38"/>
          <p:cNvGrpSpPr/>
          <p:nvPr/>
        </p:nvGrpSpPr>
        <p:grpSpPr>
          <a:xfrm>
            <a:off x="7883618" y="2789599"/>
            <a:ext cx="432570" cy="421334"/>
            <a:chOff x="5926225" y="921350"/>
            <a:chExt cx="517800" cy="504350"/>
          </a:xfrm>
        </p:grpSpPr>
        <p:sp>
          <p:nvSpPr>
            <p:cNvPr id="632" name="Google Shape;632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634" name="Google Shape;634;p38"/>
          <p:cNvSpPr/>
          <p:nvPr/>
        </p:nvSpPr>
        <p:spPr>
          <a:xfrm>
            <a:off x="8077538" y="3025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5" name="Google Shape;635;p38"/>
          <p:cNvGrpSpPr/>
          <p:nvPr/>
        </p:nvGrpSpPr>
        <p:grpSpPr>
          <a:xfrm>
            <a:off x="8768605" y="2768979"/>
            <a:ext cx="432570" cy="421334"/>
            <a:chOff x="5926225" y="921350"/>
            <a:chExt cx="517800" cy="504350"/>
          </a:xfrm>
        </p:grpSpPr>
        <p:sp>
          <p:nvSpPr>
            <p:cNvPr id="636" name="Google Shape;636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FFF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38" name="Google Shape;638;p38"/>
          <p:cNvSpPr/>
          <p:nvPr/>
        </p:nvSpPr>
        <p:spPr>
          <a:xfrm>
            <a:off x="8962526" y="3005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grpSp>
        <p:nvGrpSpPr>
          <p:cNvPr id="639" name="Google Shape;639;p38"/>
          <p:cNvGrpSpPr/>
          <p:nvPr/>
        </p:nvGrpSpPr>
        <p:grpSpPr>
          <a:xfrm>
            <a:off x="7883886" y="3518022"/>
            <a:ext cx="1075937" cy="1047989"/>
            <a:chOff x="5926225" y="921350"/>
            <a:chExt cx="517800" cy="504350"/>
          </a:xfrm>
        </p:grpSpPr>
        <p:sp>
          <p:nvSpPr>
            <p:cNvPr id="640" name="Google Shape;640;p3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FF00"/>
            </a:solidFill>
            <a:ln w="28575" cap="flat" cmpd="sng">
              <a:solidFill>
                <a:srgbClr val="000000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642" name="Google Shape;642;p38"/>
          <p:cNvSpPr/>
          <p:nvPr/>
        </p:nvSpPr>
        <p:spPr>
          <a:xfrm>
            <a:off x="8366198" y="4105119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643" name="Google Shape;643;p38"/>
          <p:cNvSpPr txBox="1"/>
          <p:nvPr/>
        </p:nvSpPr>
        <p:spPr>
          <a:xfrm>
            <a:off x="7772575" y="1224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900" b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SlidesCarnival icons are editable shapes</a:t>
            </a: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This means that you can: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Resize them without losing quality.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fill color and opacity.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indent="-285750">
              <a:buClr>
                <a:srgbClr val="FFFFFF"/>
              </a:buClr>
              <a:buSzPts val="900"/>
              <a:buFont typeface="Lato"/>
              <a:buChar char="●"/>
            </a:pPr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Change line color, width and style.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Isn’t that nice? :)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9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4" name="Google Shape;644;p38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36128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9"/>
          <p:cNvSpPr txBox="1"/>
          <p:nvPr/>
        </p:nvSpPr>
        <p:spPr>
          <a:xfrm>
            <a:off x="3687850" y="8380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en" sz="1800" b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Now you can use any emoji as an icon!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of course it resizes without losing quality and you can change the color.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r>
              <a:rPr lang="en"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How? Follow Google instructions </a:t>
            </a:r>
            <a:r>
              <a:rPr lang="en" sz="1800" u="sng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https://twitter.com/googledocs/status/730087240156643328</a:t>
            </a: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buSzPts val="1100"/>
            </a:pPr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180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p39"/>
          <p:cNvSpPr txBox="1"/>
          <p:nvPr/>
        </p:nvSpPr>
        <p:spPr>
          <a:xfrm>
            <a:off x="2332100" y="2983850"/>
            <a:ext cx="76083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4800">
                <a:solidFill>
                  <a:srgbClr val="2185C5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FFFF"/>
                </a:solidFill>
                <a:highlight>
                  <a:srgbClr val="2185C5"/>
                </a:highlight>
                <a:latin typeface="Lato"/>
                <a:ea typeface="Lato"/>
                <a:cs typeface="Lato"/>
                <a:sym typeface="Lato"/>
              </a:rPr>
              <a:t> and many more...</a:t>
            </a:r>
            <a:endParaRPr sz="2400">
              <a:solidFill>
                <a:srgbClr val="FFFFFF"/>
              </a:solidFill>
              <a:highlight>
                <a:srgbClr val="2185C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p39"/>
          <p:cNvSpPr txBox="1"/>
          <p:nvPr/>
        </p:nvSpPr>
        <p:spPr>
          <a:xfrm>
            <a:off x="2172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1100"/>
            </a:pPr>
            <a:r>
              <a:rPr lang="en" sz="9600">
                <a:solidFill>
                  <a:srgbClr val="FF9715"/>
                </a:solidFill>
              </a:rPr>
              <a:t>😉</a:t>
            </a:r>
            <a:endParaRPr sz="9600">
              <a:solidFill>
                <a:srgbClr val="FF9715"/>
              </a:solidFill>
            </a:endParaRPr>
          </a:p>
        </p:txBody>
      </p:sp>
      <p:sp>
        <p:nvSpPr>
          <p:cNvPr id="652" name="Google Shape;652;p39"/>
          <p:cNvSpPr txBox="1">
            <a:spLocks noGrp="1"/>
          </p:cNvSpPr>
          <p:nvPr>
            <p:ph type="sldNum" idx="12"/>
          </p:nvPr>
        </p:nvSpPr>
        <p:spPr>
          <a:xfrm>
            <a:off x="10004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182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523875" y="6440375"/>
            <a:ext cx="91440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ADF0EE-21DA-ED4D-A76A-B056469F1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Optimization Formulation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DBA82CD-9F20-E045-86D6-A0C2CEF961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694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BE2EF-AA62-074C-A7A1-A7788EC31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B9948-8798-6C4F-BDBF-04E4F32DA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5631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C805-17B6-8847-8124-08DC78A1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Element</a:t>
            </a:r>
          </a:p>
        </p:txBody>
      </p:sp>
      <p:sp>
        <p:nvSpPr>
          <p:cNvPr id="5" name="General form:…">
            <a:extLst>
              <a:ext uri="{FF2B5EF4-FFF2-40B4-BE49-F238E27FC236}">
                <a16:creationId xmlns:a16="http://schemas.microsoft.com/office/drawing/2014/main" id="{D1976921-6394-284E-A827-C50EF5C2C1FD}"/>
              </a:ext>
            </a:extLst>
          </p:cNvPr>
          <p:cNvSpPr txBox="1">
            <a:spLocks/>
          </p:cNvSpPr>
          <p:nvPr/>
        </p:nvSpPr>
        <p:spPr>
          <a:xfrm>
            <a:off x="1061219" y="1392175"/>
            <a:ext cx="8616800" cy="47364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Linear programing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Linear objective and constraints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Solver: simplex methods (closed form)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77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Integer programming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77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Non-linear programming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Convex objective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Non-convex objective 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With constraints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77"/>
              </a:rPr>
              <a:t>Without constraints</a:t>
            </a:r>
          </a:p>
          <a:p>
            <a:pPr marL="342900" lvl="5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77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77"/>
            </a:endParaRPr>
          </a:p>
          <a:p>
            <a:pPr marL="342900" lvl="1" indent="-342900">
              <a:buFont typeface="Courier New" panose="02070309020205020404" pitchFamily="49" charset="0"/>
              <a:buChar char="o"/>
            </a:pPr>
            <a:endParaRPr lang="en-US" sz="2400" dirty="0">
              <a:solidFill>
                <a:schemeClr val="bg1">
                  <a:lumMod val="50000"/>
                </a:schemeClr>
              </a:solidFill>
              <a:latin typeface="Lato" panose="020F050202020403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8921282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6FDF-4DDD-1142-A9E2-8F61CE6C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Sever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94161-9906-B349-BF88-E5ABEBA86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373541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06FDF-4DDD-1142-A9E2-8F61CE6C1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Minimize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894161-9906-B349-BF88-E5ABEBA86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57784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tonio · SlidesCarnival (2)" id="{ABAC177A-BE0C-7647-998E-AB3F500D9085}" vid="{A93B09FC-A285-034B-86E2-9597E1FE2A1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1091</Words>
  <Application>Microsoft Macintosh PowerPoint</Application>
  <PresentationFormat>Widescreen</PresentationFormat>
  <Paragraphs>303</Paragraphs>
  <Slides>45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</vt:lpstr>
      <vt:lpstr>Calibri</vt:lpstr>
      <vt:lpstr>Caveat</vt:lpstr>
      <vt:lpstr>Courier New</vt:lpstr>
      <vt:lpstr>Happy Monkey</vt:lpstr>
      <vt:lpstr>Lato</vt:lpstr>
      <vt:lpstr>Raleway</vt:lpstr>
      <vt:lpstr>Times New Roman</vt:lpstr>
      <vt:lpstr>Wingdings</vt:lpstr>
      <vt:lpstr>Antonio template</vt:lpstr>
      <vt:lpstr>CS 4215: Quantitative Performance Evaluation for Computing Systems</vt:lpstr>
      <vt:lpstr>Opt</vt:lpstr>
      <vt:lpstr>PowerPoint Presentation</vt:lpstr>
      <vt:lpstr>Last week</vt:lpstr>
      <vt:lpstr>Optimization Formulation</vt:lpstr>
      <vt:lpstr>PowerPoint Presentation</vt:lpstr>
      <vt:lpstr>Key Element</vt:lpstr>
      <vt:lpstr>Minimize Sever Cost</vt:lpstr>
      <vt:lpstr>Minimize Latency</vt:lpstr>
      <vt:lpstr>Example of VM Sizing</vt:lpstr>
      <vt:lpstr>PowerPoint Presentation</vt:lpstr>
      <vt:lpstr>Problem Transformation</vt:lpstr>
      <vt:lpstr>PowerPoint Presentation</vt:lpstr>
      <vt:lpstr>PowerPoint Presentation</vt:lpstr>
      <vt:lpstr>Optimization Solution</vt:lpstr>
      <vt:lpstr>Optimization </vt:lpstr>
      <vt:lpstr>Optimization Problems</vt:lpstr>
      <vt:lpstr>Local Minima and Global Minima</vt:lpstr>
      <vt:lpstr>Convex Set</vt:lpstr>
      <vt:lpstr>Convex Function</vt:lpstr>
      <vt:lpstr>First-order condition</vt:lpstr>
      <vt:lpstr>Second-order conditions</vt:lpstr>
      <vt:lpstr>Convex and Non-convex Examples </vt:lpstr>
      <vt:lpstr>Convex Optimization</vt:lpstr>
      <vt:lpstr>Proof</vt:lpstr>
      <vt:lpstr>Gradient Descent</vt:lpstr>
      <vt:lpstr>Algorithm</vt:lpstr>
      <vt:lpstr>The Choice of Learning Rate</vt:lpstr>
      <vt:lpstr>Convergence Rate</vt:lpstr>
      <vt:lpstr>Proof</vt:lpstr>
      <vt:lpstr>Proof II</vt:lpstr>
      <vt:lpstr>Proof III </vt:lpstr>
      <vt:lpstr>Apply to Deep Learning</vt:lpstr>
      <vt:lpstr>Stochast Gradient Descent</vt:lpstr>
      <vt:lpstr>Algorithm</vt:lpstr>
      <vt:lpstr>Sample Example</vt:lpstr>
      <vt:lpstr>Convergence Rate</vt:lpstr>
      <vt:lpstr>In Practice</vt:lpstr>
      <vt:lpstr>Mini-batch SGD</vt:lpstr>
      <vt:lpstr>Algorithm</vt:lpstr>
      <vt:lpstr>Bonus quiz</vt:lpstr>
      <vt:lpstr>Thanks!</vt:lpstr>
      <vt:lpstr>Presentation design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Lydia Chen</dc:creator>
  <cp:lastModifiedBy>Lydia Chen</cp:lastModifiedBy>
  <cp:revision>31</cp:revision>
  <dcterms:created xsi:type="dcterms:W3CDTF">2019-08-04T12:14:10Z</dcterms:created>
  <dcterms:modified xsi:type="dcterms:W3CDTF">2019-08-05T20:43:51Z</dcterms:modified>
</cp:coreProperties>
</file>